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363" r:id="rId5"/>
    <p:sldId id="362" r:id="rId6"/>
    <p:sldId id="474" r:id="rId7"/>
    <p:sldId id="380" r:id="rId8"/>
    <p:sldId id="475" r:id="rId9"/>
    <p:sldId id="365" r:id="rId10"/>
    <p:sldId id="507" r:id="rId11"/>
    <p:sldId id="508" r:id="rId12"/>
    <p:sldId id="506" r:id="rId13"/>
    <p:sldId id="510" r:id="rId14"/>
    <p:sldId id="509" r:id="rId15"/>
    <p:sldId id="382" r:id="rId16"/>
    <p:sldId id="383" r:id="rId17"/>
    <p:sldId id="384" r:id="rId18"/>
    <p:sldId id="512" r:id="rId19"/>
    <p:sldId id="513" r:id="rId20"/>
    <p:sldId id="514" r:id="rId21"/>
    <p:sldId id="516" r:id="rId22"/>
    <p:sldId id="385" r:id="rId23"/>
    <p:sldId id="517" r:id="rId24"/>
    <p:sldId id="425" r:id="rId25"/>
    <p:sldId id="366" r:id="rId26"/>
    <p:sldId id="518" r:id="rId27"/>
    <p:sldId id="519" r:id="rId28"/>
    <p:sldId id="367" r:id="rId29"/>
    <p:sldId id="369" r:id="rId30"/>
    <p:sldId id="368" r:id="rId31"/>
    <p:sldId id="371" r:id="rId32"/>
    <p:sldId id="372" r:id="rId33"/>
    <p:sldId id="374" r:id="rId34"/>
    <p:sldId id="375" r:id="rId35"/>
    <p:sldId id="376" r:id="rId36"/>
    <p:sldId id="520" r:id="rId37"/>
    <p:sldId id="521" r:id="rId38"/>
    <p:sldId id="523" r:id="rId39"/>
    <p:sldId id="547" r:id="rId40"/>
    <p:sldId id="525" r:id="rId41"/>
    <p:sldId id="377" r:id="rId42"/>
    <p:sldId id="378" r:id="rId43"/>
    <p:sldId id="526" r:id="rId44"/>
    <p:sldId id="528" r:id="rId45"/>
    <p:sldId id="555" r:id="rId46"/>
  </p:sldIdLst>
  <p:sldSz cx="9144000" cy="5143500" type="screen16x9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96" y="-288"/>
      </p:cViewPr>
      <p:guideLst>
        <p:guide orient="horz" pos="1511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Relationship Id="rId2" Type="http://schemas.openxmlformats.org/officeDocument/2006/relationships/image" Target="../media/image29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62034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614373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1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19675"/>
            <a:ext cx="9144000" cy="12382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28.wmf" /><Relationship Id="rId5" Type="http://schemas.openxmlformats.org/officeDocument/2006/relationships/oleObject" Target="../embeddings/oleObject3.bin" TargetMode="Internal" /><Relationship Id="rId6" Type="http://schemas.openxmlformats.org/officeDocument/2006/relationships/image" Target="../media/image29.wmf" /><Relationship Id="rId7" Type="http://schemas.openxmlformats.org/officeDocument/2006/relationships/vmlDrawing" Target="../drawings/vmlDrawing2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Relationship Id="rId3" Type="http://schemas.openxmlformats.org/officeDocument/2006/relationships/image" Target="../media/image34.png" /><Relationship Id="rId4" Type="http://schemas.openxmlformats.org/officeDocument/2006/relationships/image" Target="../media/image35.wm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jpeg" /><Relationship Id="rId3" Type="http://schemas.openxmlformats.org/officeDocument/2006/relationships/image" Target="../media/image37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8.png" /><Relationship Id="rId3" Type="http://schemas.openxmlformats.org/officeDocument/2006/relationships/image" Target="../media/image39.png" /><Relationship Id="rId4" Type="http://schemas.openxmlformats.org/officeDocument/2006/relationships/image" Target="../media/image4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1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4.jpeg" /><Relationship Id="rId3" Type="http://schemas.openxmlformats.org/officeDocument/2006/relationships/image" Target="../media/image45.jpeg" /><Relationship Id="rId4" Type="http://schemas.openxmlformats.org/officeDocument/2006/relationships/image" Target="../media/image46.jpeg" /><Relationship Id="rId5" Type="http://schemas.openxmlformats.org/officeDocument/2006/relationships/image" Target="../media/image47.jpeg" /><Relationship Id="rId6" Type="http://schemas.openxmlformats.org/officeDocument/2006/relationships/image" Target="../media/image48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9.png" /><Relationship Id="rId3" Type="http://schemas.openxmlformats.org/officeDocument/2006/relationships/image" Target="../media/image50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1.wm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wmf" /><Relationship Id="rId3" Type="http://schemas.openxmlformats.org/officeDocument/2006/relationships/image" Target="../media/image6.wmf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2.jpeg" /><Relationship Id="rId3" Type="http://schemas.openxmlformats.org/officeDocument/2006/relationships/image" Target="../media/image53.jpeg" /><Relationship Id="rId4" Type="http://schemas.openxmlformats.org/officeDocument/2006/relationships/image" Target="../media/image54.jpeg" /><Relationship Id="rId5" Type="http://schemas.openxmlformats.org/officeDocument/2006/relationships/image" Target="../media/image55.jpeg" /><Relationship Id="rId6" Type="http://schemas.openxmlformats.org/officeDocument/2006/relationships/image" Target="../media/image56.jpeg" /><Relationship Id="rId7" Type="http://schemas.openxmlformats.org/officeDocument/2006/relationships/image" Target="../media/image57.jpeg" /><Relationship Id="rId8" Type="http://schemas.openxmlformats.org/officeDocument/2006/relationships/image" Target="../media/image58.jpeg" /><Relationship Id="rId9" Type="http://schemas.openxmlformats.org/officeDocument/2006/relationships/image" Target="../media/image5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7.wmf" /><Relationship Id="rId4" Type="http://schemas.openxmlformats.org/officeDocument/2006/relationships/vmlDrawing" Target="../drawings/vmlDrawing1.v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w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6" name="灯片编号占位符 1"/>
          <p:cNvSpPr txBox="1"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sp>
        <p:nvSpPr>
          <p:cNvPr id="4" name="圆角矩形 3"/>
          <p:cNvSpPr/>
          <p:nvPr/>
        </p:nvSpPr>
        <p:spPr>
          <a:xfrm>
            <a:off x="2411730" y="2261870"/>
            <a:ext cx="5024755" cy="734060"/>
          </a:xfrm>
          <a:prstGeom prst="roundRect">
            <a:avLst/>
          </a:prstGeom>
          <a:solidFill>
            <a:schemeClr val="accent5"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1.1 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长度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zh-CN" altLang="en-US" sz="280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测量</a:t>
            </a:r>
            <a:endParaRPr kumimoji="0" lang="zh-CN" altLang="en-US" sz="2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1170623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Nipic_25033073_20170427135602173031"/>
          <p:cNvPicPr>
            <a:picLocks noChangeAspect="1"/>
          </p:cNvPicPr>
          <p:nvPr/>
        </p:nvPicPr>
        <p:blipFill>
          <a:blip r:embed="rId2"/>
          <a:srcRect t="53212"/>
          <a:stretch>
            <a:fillRect/>
          </a:stretch>
        </p:blipFill>
        <p:spPr>
          <a:xfrm>
            <a:off x="142240" y="1393190"/>
            <a:ext cx="8859520" cy="8324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3200" y="2386965"/>
            <a:ext cx="858456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活动二 观察下图刻度尺的外形回答下列问题：</a:t>
            </a:r>
            <a:endParaRPr lang="zh-CN" altLang="en-US" sz="2800" b="0" u="none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）它的零刻度线在哪里，是否磨损？</a:t>
            </a:r>
            <a:endParaRPr lang="zh-CN" altLang="en-US" sz="2800" b="0" u="none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）它的量程是多少？</a:t>
            </a:r>
            <a:endParaRPr lang="zh-CN" altLang="en-US" sz="2800" b="0" u="none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）它的分度值是多少？</a:t>
            </a:r>
            <a:endParaRPr lang="zh-CN" altLang="en-US" sz="2800"/>
          </a:p>
        </p:txBody>
      </p:sp>
      <p:grpSp>
        <p:nvGrpSpPr>
          <p:cNvPr id="8" name="组合 7"/>
          <p:cNvGrpSpPr/>
          <p:nvPr/>
        </p:nvGrpSpPr>
        <p:grpSpPr>
          <a:xfrm>
            <a:off x="74930" y="212725"/>
            <a:ext cx="5560695" cy="509905"/>
            <a:chOff x="118" y="335"/>
            <a:chExt cx="8757" cy="803"/>
          </a:xfrm>
        </p:grpSpPr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刻度尺的正确使用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3200" y="523875"/>
            <a:ext cx="8622665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（1）刻度尺的零刻度线如果磨损，要从一个清晰的整</a:t>
            </a: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数刻度线量起。</a:t>
            </a: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（2）量程指的是它的最小与最大可测量的范围，例如</a:t>
            </a: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表示为0-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cm，不能表示为</a:t>
            </a:r>
            <a:r>
              <a:rPr lang="en-US" altLang="zh-CN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cm。</a:t>
            </a: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（3）分度值指的是相邻两刻度线之间的长度，学生刻</a:t>
            </a:r>
          </a:p>
          <a:p>
            <a:pPr marL="0">
              <a:lnSpc>
                <a:spcPct val="150000"/>
              </a:lnSpc>
            </a:pP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度尺分度值为1mm，它决定了测量的精确程度。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944" y="1178570"/>
            <a:ext cx="9144000" cy="1770380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在实际的测量中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并不是分度尺越小越好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测量时应先根据实际情况确定需要达到的程度</a:t>
            </a:r>
            <a:r>
              <a:rPr lang="en-US" altLang="zh-CN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再选择满足测量要求的</a:t>
            </a:r>
            <a:r>
              <a:rPr lang="zh-CN" altLang="en-US" sz="280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刻度尺。</a:t>
            </a:r>
            <a:endParaRPr lang="en-US" altLang="zh-CN" sz="280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6482"/>
            <a:ext cx="2699792" cy="58477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（一）会选</a:t>
            </a:r>
            <a:endParaRPr lang="zh-CN" altLang="en-US" sz="3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396865" y="536575"/>
            <a:ext cx="3707130" cy="396938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零刻度线或某一数值刻度线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对齐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待测物的起始端或整刻度端，使刻度尺有刻度的</a:t>
            </a: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边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紧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贴</a:t>
            </a:r>
            <a:r>
              <a:rPr lang="zh-CN" altLang="en-US" sz="2400" b="1" smtClean="0">
                <a:solidFill>
                  <a:srgbClr val="0000FF"/>
                </a:solidFill>
                <a:latin typeface="+mj-ea"/>
                <a:ea typeface="+mj-ea"/>
              </a:rPr>
              <a:t>待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测物体，与所测长度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平行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，不能倾斜。</a:t>
            </a:r>
          </a:p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>
                <a:latin typeface="+mj-ea"/>
                <a:ea typeface="+mj-ea"/>
                <a:sym typeface="+mn-ea"/>
              </a:rPr>
              <a:t>对于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较厚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的刻度尺，应使刻度线贴近被测物体</a:t>
            </a:r>
            <a:r>
              <a:rPr lang="zh-CN" altLang="en-US" sz="2400" b="1">
                <a:solidFill>
                  <a:srgbClr val="0000FF"/>
                </a:solidFill>
                <a:latin typeface="+mj-ea"/>
                <a:ea typeface="+mj-ea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41779"/>
            <a:ext cx="2699792" cy="57912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（二）会放</a:t>
            </a:r>
            <a:endParaRPr lang="zh-CN" altLang="en-US" sz="32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62"/>
          <a:stretch>
            <a:fillRect/>
          </a:stretch>
        </p:blipFill>
        <p:spPr bwMode="auto">
          <a:xfrm>
            <a:off x="251460" y="1021080"/>
            <a:ext cx="4692015" cy="241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80"/>
          <a:stretch>
            <a:fillRect/>
          </a:stretch>
        </p:blipFill>
        <p:spPr bwMode="auto">
          <a:xfrm>
            <a:off x="238125" y="3522980"/>
            <a:ext cx="4692015" cy="100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241946"/>
            <a:ext cx="6541299" cy="46166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宋体" panose="02010600030101010101" pitchFamily="2" charset="-122"/>
              </a:rPr>
              <a:t>读数时，视线与刻度尺尺面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垂直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rgbClr val="0066CC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89074"/>
            <a:ext cx="2699792" cy="57912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（三）会看</a:t>
            </a:r>
            <a:endParaRPr lang="zh-CN" altLang="en-US" sz="3200"/>
          </a:p>
        </p:txBody>
      </p:sp>
      <p:grpSp>
        <p:nvGrpSpPr>
          <p:cNvPr id="10" name="Group 394"/>
          <p:cNvGrpSpPr/>
          <p:nvPr/>
        </p:nvGrpSpPr>
        <p:grpSpPr>
          <a:xfrm>
            <a:off x="1276985" y="3504358"/>
            <a:ext cx="6172200" cy="1128712"/>
            <a:chOff x="1020" y="2109"/>
            <a:chExt cx="3888" cy="711"/>
          </a:xfrm>
        </p:grpSpPr>
        <p:grpSp>
          <p:nvGrpSpPr>
            <p:cNvPr id="20" name="Group 132"/>
            <p:cNvGrpSpPr/>
            <p:nvPr/>
          </p:nvGrpSpPr>
          <p:grpSpPr>
            <a:xfrm>
              <a:off x="1020" y="2321"/>
              <a:ext cx="3888" cy="499"/>
              <a:chOff x="808" y="1328"/>
              <a:chExt cx="3888" cy="499"/>
            </a:xfrm>
          </p:grpSpPr>
          <p:sp>
            <p:nvSpPr>
              <p:cNvPr id="24" name="AutoShape 133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200" b="1">
                    <a:solidFill>
                      <a:srgbClr val="000000"/>
                    </a:solidFill>
                  </a:rPr>
                  <a:t>0 cm     1           2            3           4            5            6           7            8          9          10</a:t>
                </a:r>
                <a:r>
                  <a:rPr lang="en-US" altLang="zh-CN" sz="1200" b="1"/>
                  <a:t> </a:t>
                </a:r>
              </a:p>
            </p:txBody>
          </p:sp>
          <p:sp>
            <p:nvSpPr>
              <p:cNvPr id="25" name="Line 134"/>
              <p:cNvSpPr/>
              <p:nvPr/>
            </p:nvSpPr>
            <p:spPr>
              <a:xfrm flipH="1">
                <a:off x="89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6" name="Line 135"/>
              <p:cNvSpPr/>
              <p:nvPr/>
            </p:nvSpPr>
            <p:spPr>
              <a:xfrm flipH="1">
                <a:off x="93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7" name="Line 136"/>
              <p:cNvSpPr/>
              <p:nvPr/>
            </p:nvSpPr>
            <p:spPr>
              <a:xfrm flipH="1">
                <a:off x="97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8" name="Line 137"/>
              <p:cNvSpPr/>
              <p:nvPr/>
            </p:nvSpPr>
            <p:spPr>
              <a:xfrm flipH="1">
                <a:off x="10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9" name="Line 138"/>
              <p:cNvSpPr/>
              <p:nvPr/>
            </p:nvSpPr>
            <p:spPr>
              <a:xfrm flipH="1">
                <a:off x="10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0" name="Line 139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1" name="Line 140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2" name="Line 141"/>
              <p:cNvSpPr/>
              <p:nvPr/>
            </p:nvSpPr>
            <p:spPr>
              <a:xfrm flipH="1">
                <a:off x="111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3" name="Line 142"/>
              <p:cNvSpPr/>
              <p:nvPr/>
            </p:nvSpPr>
            <p:spPr>
              <a:xfrm flipH="1">
                <a:off x="115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4" name="Line 143"/>
              <p:cNvSpPr/>
              <p:nvPr/>
            </p:nvSpPr>
            <p:spPr>
              <a:xfrm flipH="1">
                <a:off x="11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5" name="Line 144"/>
              <p:cNvSpPr/>
              <p:nvPr/>
            </p:nvSpPr>
            <p:spPr>
              <a:xfrm flipH="1">
                <a:off x="12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6" name="Line 145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7" name="Line 146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8" name="Line 147"/>
              <p:cNvSpPr/>
              <p:nvPr/>
            </p:nvSpPr>
            <p:spPr>
              <a:xfrm flipH="1">
                <a:off x="129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9" name="Line 148"/>
              <p:cNvSpPr/>
              <p:nvPr/>
            </p:nvSpPr>
            <p:spPr>
              <a:xfrm flipH="1">
                <a:off x="13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0" name="Line 149"/>
              <p:cNvSpPr/>
              <p:nvPr/>
            </p:nvSpPr>
            <p:spPr>
              <a:xfrm flipH="1">
                <a:off x="13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1" name="Line 150"/>
              <p:cNvSpPr/>
              <p:nvPr/>
            </p:nvSpPr>
            <p:spPr>
              <a:xfrm flipH="1">
                <a:off x="14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2" name="Line 151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3" name="Line 152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4" name="Line 153"/>
              <p:cNvSpPr/>
              <p:nvPr/>
            </p:nvSpPr>
            <p:spPr>
              <a:xfrm flipH="1">
                <a:off x="147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5" name="Line 154"/>
              <p:cNvSpPr/>
              <p:nvPr/>
            </p:nvSpPr>
            <p:spPr>
              <a:xfrm flipH="1">
                <a:off x="15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6" name="Line 155"/>
              <p:cNvSpPr/>
              <p:nvPr/>
            </p:nvSpPr>
            <p:spPr>
              <a:xfrm flipH="1">
                <a:off x="15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7" name="Line 156"/>
              <p:cNvSpPr/>
              <p:nvPr/>
            </p:nvSpPr>
            <p:spPr>
              <a:xfrm flipH="1">
                <a:off x="15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8" name="Line 157"/>
              <p:cNvSpPr/>
              <p:nvPr/>
            </p:nvSpPr>
            <p:spPr>
              <a:xfrm flipH="1">
                <a:off x="162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9" name="Line 158"/>
              <p:cNvSpPr/>
              <p:nvPr/>
            </p:nvSpPr>
            <p:spPr>
              <a:xfrm flipH="1">
                <a:off x="162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0" name="Line 159"/>
              <p:cNvSpPr/>
              <p:nvPr/>
            </p:nvSpPr>
            <p:spPr>
              <a:xfrm flipH="1">
                <a:off x="16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1" name="Line 160"/>
              <p:cNvSpPr/>
              <p:nvPr/>
            </p:nvSpPr>
            <p:spPr>
              <a:xfrm flipH="1">
                <a:off x="169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2" name="Line 161"/>
              <p:cNvSpPr/>
              <p:nvPr/>
            </p:nvSpPr>
            <p:spPr>
              <a:xfrm flipH="1">
                <a:off x="17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3" name="Line 162"/>
              <p:cNvSpPr/>
              <p:nvPr/>
            </p:nvSpPr>
            <p:spPr>
              <a:xfrm flipH="1">
                <a:off x="176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4" name="Line 163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5" name="Line 164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6" name="Line 165"/>
              <p:cNvSpPr/>
              <p:nvPr/>
            </p:nvSpPr>
            <p:spPr>
              <a:xfrm flipH="1">
                <a:off x="184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7" name="Line 166"/>
              <p:cNvSpPr/>
              <p:nvPr/>
            </p:nvSpPr>
            <p:spPr>
              <a:xfrm flipH="1">
                <a:off x="187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8" name="Line 167"/>
              <p:cNvSpPr/>
              <p:nvPr/>
            </p:nvSpPr>
            <p:spPr>
              <a:xfrm flipH="1">
                <a:off x="19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59" name="Line 168"/>
              <p:cNvSpPr/>
              <p:nvPr/>
            </p:nvSpPr>
            <p:spPr>
              <a:xfrm flipH="1">
                <a:off x="195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0" name="Line 169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1" name="Line 170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2" name="Line 171"/>
              <p:cNvSpPr/>
              <p:nvPr/>
            </p:nvSpPr>
            <p:spPr>
              <a:xfrm flipH="1">
                <a:off x="202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3" name="Line 172"/>
              <p:cNvSpPr/>
              <p:nvPr/>
            </p:nvSpPr>
            <p:spPr>
              <a:xfrm flipH="1">
                <a:off x="205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4" name="Line 173"/>
              <p:cNvSpPr/>
              <p:nvPr/>
            </p:nvSpPr>
            <p:spPr>
              <a:xfrm flipH="1">
                <a:off x="209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5" name="Line 174"/>
              <p:cNvSpPr/>
              <p:nvPr/>
            </p:nvSpPr>
            <p:spPr>
              <a:xfrm flipH="1">
                <a:off x="213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6" name="Line 175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7" name="Line 176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8" name="Line 177"/>
              <p:cNvSpPr/>
              <p:nvPr/>
            </p:nvSpPr>
            <p:spPr>
              <a:xfrm flipH="1">
                <a:off x="220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69" name="Line 178"/>
              <p:cNvSpPr/>
              <p:nvPr/>
            </p:nvSpPr>
            <p:spPr>
              <a:xfrm flipH="1">
                <a:off x="223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0" name="Line 179"/>
              <p:cNvSpPr/>
              <p:nvPr/>
            </p:nvSpPr>
            <p:spPr>
              <a:xfrm flipH="1">
                <a:off x="227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1" name="Line 180"/>
              <p:cNvSpPr/>
              <p:nvPr/>
            </p:nvSpPr>
            <p:spPr>
              <a:xfrm flipH="1">
                <a:off x="231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2" name="Line 181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3" name="Line 182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4" name="Line 183"/>
              <p:cNvSpPr/>
              <p:nvPr/>
            </p:nvSpPr>
            <p:spPr>
              <a:xfrm flipH="1">
                <a:off x="23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5" name="Line 184"/>
              <p:cNvSpPr/>
              <p:nvPr/>
            </p:nvSpPr>
            <p:spPr>
              <a:xfrm flipH="1">
                <a:off x="24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6" name="Line 185"/>
              <p:cNvSpPr/>
              <p:nvPr/>
            </p:nvSpPr>
            <p:spPr>
              <a:xfrm flipH="1">
                <a:off x="245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7" name="Line 186"/>
              <p:cNvSpPr/>
              <p:nvPr/>
            </p:nvSpPr>
            <p:spPr>
              <a:xfrm flipH="1">
                <a:off x="249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8" name="Line 187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79" name="Line 188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0" name="Line 189"/>
              <p:cNvSpPr/>
              <p:nvPr/>
            </p:nvSpPr>
            <p:spPr>
              <a:xfrm flipH="1">
                <a:off x="256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1" name="Line 190"/>
              <p:cNvSpPr/>
              <p:nvPr/>
            </p:nvSpPr>
            <p:spPr>
              <a:xfrm flipH="1">
                <a:off x="260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2" name="Line 191"/>
              <p:cNvSpPr/>
              <p:nvPr/>
            </p:nvSpPr>
            <p:spPr>
              <a:xfrm flipH="1">
                <a:off x="263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3" name="Line 192"/>
              <p:cNvSpPr/>
              <p:nvPr/>
            </p:nvSpPr>
            <p:spPr>
              <a:xfrm flipH="1">
                <a:off x="267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4" name="Line 193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5" name="Line 194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6" name="Line 195"/>
              <p:cNvSpPr/>
              <p:nvPr/>
            </p:nvSpPr>
            <p:spPr>
              <a:xfrm flipH="1">
                <a:off x="274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7" name="Line 196"/>
              <p:cNvSpPr/>
              <p:nvPr/>
            </p:nvSpPr>
            <p:spPr>
              <a:xfrm flipH="1">
                <a:off x="278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8" name="Line 197"/>
              <p:cNvSpPr/>
              <p:nvPr/>
            </p:nvSpPr>
            <p:spPr>
              <a:xfrm flipH="1">
                <a:off x="281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89" name="Line 198"/>
              <p:cNvSpPr/>
              <p:nvPr/>
            </p:nvSpPr>
            <p:spPr>
              <a:xfrm flipH="1">
                <a:off x="285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0" name="Line 199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1" name="Line 200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" name="Line 201"/>
              <p:cNvSpPr/>
              <p:nvPr/>
            </p:nvSpPr>
            <p:spPr>
              <a:xfrm flipH="1">
                <a:off x="292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3" name="Line 202"/>
              <p:cNvSpPr/>
              <p:nvPr/>
            </p:nvSpPr>
            <p:spPr>
              <a:xfrm flipH="1">
                <a:off x="296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4" name="Line 203"/>
              <p:cNvSpPr/>
              <p:nvPr/>
            </p:nvSpPr>
            <p:spPr>
              <a:xfrm flipH="1">
                <a:off x="300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5" name="Line 204"/>
              <p:cNvSpPr/>
              <p:nvPr/>
            </p:nvSpPr>
            <p:spPr>
              <a:xfrm flipH="1">
                <a:off x="303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6" name="Line 205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7" name="Line 206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8" name="Line 207"/>
              <p:cNvSpPr/>
              <p:nvPr/>
            </p:nvSpPr>
            <p:spPr>
              <a:xfrm flipH="1">
                <a:off x="31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9" name="Line 208"/>
              <p:cNvSpPr/>
              <p:nvPr/>
            </p:nvSpPr>
            <p:spPr>
              <a:xfrm flipH="1">
                <a:off x="31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0" name="Line 209"/>
              <p:cNvSpPr/>
              <p:nvPr/>
            </p:nvSpPr>
            <p:spPr>
              <a:xfrm flipH="1">
                <a:off x="318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1" name="Line 210"/>
              <p:cNvSpPr/>
              <p:nvPr/>
            </p:nvSpPr>
            <p:spPr>
              <a:xfrm flipH="1">
                <a:off x="321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" name="Line 211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" name="Line 212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" name="Line 213"/>
              <p:cNvSpPr/>
              <p:nvPr/>
            </p:nvSpPr>
            <p:spPr>
              <a:xfrm flipH="1">
                <a:off x="32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" name="Line 214"/>
              <p:cNvSpPr/>
              <p:nvPr/>
            </p:nvSpPr>
            <p:spPr>
              <a:xfrm flipH="1">
                <a:off x="33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" name="Line 215"/>
              <p:cNvSpPr/>
              <p:nvPr/>
            </p:nvSpPr>
            <p:spPr>
              <a:xfrm flipH="1">
                <a:off x="336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7" name="Line 216"/>
              <p:cNvSpPr/>
              <p:nvPr/>
            </p:nvSpPr>
            <p:spPr>
              <a:xfrm flipH="1">
                <a:off x="339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8" name="Line 217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9" name="Line 218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0" name="Line 219"/>
              <p:cNvSpPr/>
              <p:nvPr/>
            </p:nvSpPr>
            <p:spPr>
              <a:xfrm flipH="1">
                <a:off x="34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1" name="Line 220"/>
              <p:cNvSpPr/>
              <p:nvPr/>
            </p:nvSpPr>
            <p:spPr>
              <a:xfrm flipH="1">
                <a:off x="35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" name="Line 221"/>
              <p:cNvSpPr/>
              <p:nvPr/>
            </p:nvSpPr>
            <p:spPr>
              <a:xfrm flipH="1">
                <a:off x="354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" name="Line 222"/>
              <p:cNvSpPr/>
              <p:nvPr/>
            </p:nvSpPr>
            <p:spPr>
              <a:xfrm flipH="1">
                <a:off x="357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4" name="Line 223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5" name="Line 224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6" name="Line 225"/>
              <p:cNvSpPr/>
              <p:nvPr/>
            </p:nvSpPr>
            <p:spPr>
              <a:xfrm flipH="1">
                <a:off x="36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7" name="Line 226"/>
              <p:cNvSpPr/>
              <p:nvPr/>
            </p:nvSpPr>
            <p:spPr>
              <a:xfrm flipH="1">
                <a:off x="36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8" name="Line 227"/>
              <p:cNvSpPr/>
              <p:nvPr/>
            </p:nvSpPr>
            <p:spPr>
              <a:xfrm flipH="1">
                <a:off x="372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9" name="Line 228"/>
              <p:cNvSpPr/>
              <p:nvPr/>
            </p:nvSpPr>
            <p:spPr>
              <a:xfrm flipH="1">
                <a:off x="37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0" name="Line 229"/>
              <p:cNvSpPr/>
              <p:nvPr/>
            </p:nvSpPr>
            <p:spPr>
              <a:xfrm flipH="1">
                <a:off x="379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21" name="Group 230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42" name="Line 231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3" name="Line 232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4" name="Line 233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5" name="Line 234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6" name="Line 235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22" name="Line 236"/>
              <p:cNvSpPr/>
              <p:nvPr/>
            </p:nvSpPr>
            <p:spPr>
              <a:xfrm flipH="1">
                <a:off x="397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3" name="Line 237"/>
              <p:cNvSpPr/>
              <p:nvPr/>
            </p:nvSpPr>
            <p:spPr>
              <a:xfrm flipH="1">
                <a:off x="397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4" name="Line 238"/>
              <p:cNvSpPr/>
              <p:nvPr/>
            </p:nvSpPr>
            <p:spPr>
              <a:xfrm flipH="1">
                <a:off x="401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5" name="Line 239"/>
              <p:cNvSpPr/>
              <p:nvPr/>
            </p:nvSpPr>
            <p:spPr>
              <a:xfrm flipH="1">
                <a:off x="404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6" name="Line 240"/>
              <p:cNvSpPr/>
              <p:nvPr/>
            </p:nvSpPr>
            <p:spPr>
              <a:xfrm flipH="1">
                <a:off x="40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27" name="Line 241"/>
              <p:cNvSpPr/>
              <p:nvPr/>
            </p:nvSpPr>
            <p:spPr>
              <a:xfrm flipH="1">
                <a:off x="41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28" name="Group 242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37" name="Line 243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8" name="Line 244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9" name="Line 245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0" name="Line 246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41" name="Line 247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29" name="Line 248"/>
              <p:cNvSpPr/>
              <p:nvPr/>
            </p:nvSpPr>
            <p:spPr>
              <a:xfrm flipH="1">
                <a:off x="433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30" name="Group 249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32" name="Line 250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3" name="Line 251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4" name="Line 252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5" name="Line 253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36" name="Line 254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31" name="Line 255"/>
              <p:cNvSpPr/>
              <p:nvPr/>
            </p:nvSpPr>
            <p:spPr>
              <a:xfrm flipH="1">
                <a:off x="4517" y="1379"/>
                <a:ext cx="0" cy="118"/>
              </a:xfrm>
              <a:prstGeom prst="line">
                <a:avLst/>
              </a:prstGeom>
              <a:ln w="1905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21" name="Group 256"/>
            <p:cNvGrpSpPr/>
            <p:nvPr/>
          </p:nvGrpSpPr>
          <p:grpSpPr>
            <a:xfrm>
              <a:off x="1100" y="2109"/>
              <a:ext cx="2538" cy="246"/>
              <a:chOff x="936" y="1548"/>
              <a:chExt cx="3438" cy="498"/>
            </a:xfrm>
          </p:grpSpPr>
          <p:sp>
            <p:nvSpPr>
              <p:cNvPr id="22" name="Rectangle 257" descr="栎木"/>
              <p:cNvSpPr/>
              <p:nvPr/>
            </p:nvSpPr>
            <p:spPr>
              <a:xfrm>
                <a:off x="936" y="1548"/>
                <a:ext cx="2748" cy="49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  <p:sp>
            <p:nvSpPr>
              <p:cNvPr id="23" name="AutoShape 258" descr="栎木"/>
              <p:cNvSpPr/>
              <p:nvPr/>
            </p:nvSpPr>
            <p:spPr>
              <a:xfrm rot="5400000">
                <a:off x="3780" y="1452"/>
                <a:ext cx="492" cy="696"/>
              </a:xfrm>
              <a:prstGeom prst="triangle">
                <a:avLst>
                  <a:gd name="adj" fmla="val 50000"/>
                </a:avLst>
              </a:prstGeom>
              <a:blipFill rotWithShape="1">
                <a:blip r:embed="rId2">
                  <a:alphaModFix amt="39999"/>
                </a:blip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>
                <a:lvl1pPr marL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18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lvl="2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lvl="3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lvl="4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lvl="5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lvl="6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lvl="7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lvl="8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b="0" i="0" u="non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eaLnBrk="1" hangingPunct="1"/>
                <a:endParaRPr lang="zh-CN" altLang="zh-CN"/>
              </a:p>
            </p:txBody>
          </p:sp>
        </p:grpSp>
      </p:grpSp>
      <p:sp>
        <p:nvSpPr>
          <p:cNvPr id="11" name="Line 259"/>
          <p:cNvSpPr/>
          <p:nvPr/>
        </p:nvSpPr>
        <p:spPr>
          <a:xfrm rot="-1610508" flipH="1" flipV="1">
            <a:off x="5175885" y="3096370"/>
            <a:ext cx="242887" cy="9175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" name="Line 388"/>
          <p:cNvSpPr/>
          <p:nvPr/>
        </p:nvSpPr>
        <p:spPr>
          <a:xfrm rot="2757892" flipV="1">
            <a:off x="5525135" y="3109070"/>
            <a:ext cx="1587" cy="95250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13" name="Picture 391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38816">
            <a:off x="5093335" y="2074020"/>
            <a:ext cx="638175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Line 130"/>
          <p:cNvSpPr/>
          <p:nvPr/>
        </p:nvSpPr>
        <p:spPr>
          <a:xfrm flipH="1" flipV="1">
            <a:off x="5425122" y="2937620"/>
            <a:ext cx="0" cy="95250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15" name="Picture 392" descr="u=3185689198,3543603771&amp;fm=3&amp;gp=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612912">
            <a:off x="5809297" y="2582020"/>
            <a:ext cx="647700" cy="63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393" descr="u=3185689198,3543603771&amp;fm=3&amp;gp=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3515">
            <a:off x="4301172" y="2639170"/>
            <a:ext cx="650875" cy="58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Text Box 397"/>
          <p:cNvSpPr txBox="1"/>
          <p:nvPr/>
        </p:nvSpPr>
        <p:spPr>
          <a:xfrm>
            <a:off x="3437572" y="2216895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8" name="Text Box 398"/>
          <p:cNvSpPr txBox="1"/>
          <p:nvPr/>
        </p:nvSpPr>
        <p:spPr>
          <a:xfrm>
            <a:off x="6677660" y="2361358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</a:p>
        </p:txBody>
      </p:sp>
      <p:sp>
        <p:nvSpPr>
          <p:cNvPr id="19" name="Text Box 399"/>
          <p:cNvSpPr txBox="1"/>
          <p:nvPr/>
        </p:nvSpPr>
        <p:spPr>
          <a:xfrm>
            <a:off x="5021897" y="1666999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061720"/>
            <a:ext cx="8998585" cy="4572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latin typeface="宋体" panose="02010600030101010101" pitchFamily="2" charset="-122"/>
              </a:rPr>
              <a:t>除读出分度值以上的准确值外，还要估读出分度值的下一位数值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0024"/>
            <a:ext cx="2699792" cy="579120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（四）会读</a:t>
            </a:r>
            <a:endParaRPr lang="zh-CN" altLang="en-US" sz="3200"/>
          </a:p>
        </p:txBody>
      </p:sp>
      <p:pic>
        <p:nvPicPr>
          <p:cNvPr id="5" name="图片 28"/>
          <p:cNvPicPr>
            <a:picLocks noChangeAspect="1"/>
          </p:cNvPicPr>
          <p:nvPr/>
        </p:nvPicPr>
        <p:blipFill>
          <a:blip r:embed="rId2"/>
          <a:srcRect t="11339"/>
          <a:stretch>
            <a:fillRect/>
          </a:stretch>
        </p:blipFill>
        <p:spPr>
          <a:xfrm>
            <a:off x="76200" y="1597660"/>
            <a:ext cx="4099560" cy="1896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090" y="1525905"/>
            <a:ext cx="4878070" cy="1969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36220" y="3495040"/>
            <a:ext cx="8670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分度值：   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1mm                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分度值：  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1mm</a:t>
            </a:r>
          </a:p>
          <a:p>
            <a:pPr marL="0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准确值：   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1.1cm              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准确值：  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1.5cm</a:t>
            </a:r>
          </a:p>
          <a:p>
            <a:pPr marL="0" algn="l"/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最终读数： 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1.16cm             </a:t>
            </a:r>
            <a:r>
              <a:rPr lang="zh-CN" alt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最终读数：</a:t>
            </a:r>
            <a:r>
              <a:rPr lang="en-US" altLang="zh-CN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1.52cm </a:t>
            </a:r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1958975" y="3320415"/>
            <a:ext cx="5662930" cy="1290955"/>
            <a:chOff x="3118" y="5908"/>
            <a:chExt cx="8918" cy="2033"/>
          </a:xfrm>
        </p:grpSpPr>
        <p:sp>
          <p:nvSpPr>
            <p:cNvPr id="7" name="矩形 6"/>
            <p:cNvSpPr/>
            <p:nvPr/>
          </p:nvSpPr>
          <p:spPr>
            <a:xfrm>
              <a:off x="3118" y="5908"/>
              <a:ext cx="1927" cy="20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110" y="6045"/>
              <a:ext cx="1927" cy="1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75590"/>
            <a:ext cx="8998585" cy="4572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latin typeface="宋体" panose="02010600030101010101" pitchFamily="2" charset="-122"/>
              </a:rPr>
              <a:t>除读出分度值以上的准确值外，还要估读出分度值的下一位数值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3830" y="3218815"/>
            <a:ext cx="8670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分度值：  1mm                       分度值： 1mm      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准确值：  1.3cm                     准确值： 1.7cm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最终读数：1.30cm                    最终读数：1.70cm</a:t>
            </a:r>
          </a:p>
        </p:txBody>
      </p:sp>
      <p:sp>
        <p:nvSpPr>
          <p:cNvPr id="5" name="矩形 4"/>
          <p:cNvSpPr/>
          <p:nvPr/>
        </p:nvSpPr>
        <p:spPr>
          <a:xfrm>
            <a:off x="1798955" y="3203575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25" y="3195320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0"/>
          <p:cNvPicPr>
            <a:picLocks noChangeAspect="1"/>
          </p:cNvPicPr>
          <p:nvPr/>
        </p:nvPicPr>
        <p:blipFill>
          <a:blip r:embed="rId2"/>
          <a:srcRect l="4402"/>
          <a:stretch>
            <a:fillRect/>
          </a:stretch>
        </p:blipFill>
        <p:spPr>
          <a:xfrm>
            <a:off x="70485" y="1242060"/>
            <a:ext cx="4166870" cy="1953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085" y="1292860"/>
            <a:ext cx="4324350" cy="179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75590"/>
            <a:ext cx="8998585" cy="4572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latin typeface="宋体" panose="02010600030101010101" pitchFamily="2" charset="-122"/>
              </a:rPr>
              <a:t>除读出分度值以上的准确值外，还要估读出分度值的下一位数值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1780" y="3354070"/>
            <a:ext cx="8670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分度值：  1mm                        分度值：1mm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准确值：  1.0cm                      准确值：2.0cm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最终读数：1.00cm                     最终读数：2.00cm</a:t>
            </a:r>
          </a:p>
        </p:txBody>
      </p:sp>
      <p:sp>
        <p:nvSpPr>
          <p:cNvPr id="5" name="矩形 4"/>
          <p:cNvSpPr/>
          <p:nvPr/>
        </p:nvSpPr>
        <p:spPr>
          <a:xfrm>
            <a:off x="1798955" y="3418840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525" y="3338830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3"/>
          <p:cNvPicPr>
            <a:picLocks noChangeAspect="1"/>
          </p:cNvPicPr>
          <p:nvPr/>
        </p:nvPicPr>
        <p:blipFill>
          <a:blip r:embed="rId2"/>
          <a:srcRect r="12083"/>
          <a:stretch>
            <a:fillRect/>
          </a:stretch>
        </p:blipFill>
        <p:spPr>
          <a:xfrm>
            <a:off x="0" y="984250"/>
            <a:ext cx="3363595" cy="2087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090" y="1075055"/>
            <a:ext cx="5524500" cy="199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275590"/>
            <a:ext cx="8998585" cy="457200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latin typeface="宋体" panose="02010600030101010101" pitchFamily="2" charset="-122"/>
              </a:rPr>
              <a:t>除读出分度值以上的准确值外，还要估读出分度值的下一位数值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32740" y="3362325"/>
            <a:ext cx="8670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分度值： 1cm                       分度值：  1cm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准确值： 15cm                      准确值：  </a:t>
            </a:r>
            <a:r>
              <a:rPr 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</a:p>
          <a:p>
            <a:pPr marL="0" algn="l"/>
            <a:r>
              <a:rPr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最终读数：15.5cm                  最终读数：</a:t>
            </a:r>
            <a:r>
              <a:rPr lang="en-US" sz="24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14.0cm</a:t>
            </a:r>
          </a:p>
        </p:txBody>
      </p:sp>
      <p:sp>
        <p:nvSpPr>
          <p:cNvPr id="5" name="矩形 4"/>
          <p:cNvSpPr/>
          <p:nvPr/>
        </p:nvSpPr>
        <p:spPr>
          <a:xfrm>
            <a:off x="1798955" y="3347085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5015" y="3267075"/>
            <a:ext cx="1223645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5345"/>
            <a:ext cx="4317365" cy="2412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40" y="732790"/>
            <a:ext cx="4554855" cy="2261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1605" y="-7620"/>
            <a:ext cx="381317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读数方法：</a:t>
            </a:r>
          </a:p>
          <a:p>
            <a:pPr marL="0" algn="l">
              <a:lnSpc>
                <a:spcPct val="150000"/>
              </a:lnSpc>
            </a:pPr>
            <a:r>
              <a:rPr sz="2800" b="1" u="none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分度值小于1cm时：</a:t>
            </a:r>
          </a:p>
          <a:p>
            <a:pPr marL="0" algn="l">
              <a:lnSpc>
                <a:spcPct val="150000"/>
              </a:lnSpc>
            </a:pPr>
            <a:r>
              <a:rPr sz="2800" b="1" u="none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 对短线加1个“0”；</a:t>
            </a:r>
          </a:p>
          <a:p>
            <a:pPr marL="0" algn="l">
              <a:lnSpc>
                <a:spcPct val="150000"/>
              </a:lnSpc>
            </a:pPr>
            <a:r>
              <a:rPr sz="2800" b="1" u="none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 对长线加2个“0”；</a:t>
            </a:r>
          </a:p>
          <a:p>
            <a:pPr marL="0" algn="l">
              <a:lnSpc>
                <a:spcPct val="150000"/>
              </a:lnSpc>
            </a:pPr>
            <a:r>
              <a:rPr sz="2800" b="1" u="none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③对空直接估读1位。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13225" y="626110"/>
            <a:ext cx="498094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>
              <a:lnSpc>
                <a:spcPct val="150000"/>
              </a:lnSpc>
            </a:pPr>
            <a:r>
              <a:rPr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分度值为1cm或1dm时：</a:t>
            </a:r>
            <a:endParaRPr sz="2800" b="1" u="none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①对短线或长线</a:t>
            </a:r>
            <a:r>
              <a:rPr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加1个“0”；</a:t>
            </a:r>
            <a:endParaRPr sz="2800" b="1" u="none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</a:pPr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对空直接估读一位。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7" name="组合 21"/>
          <p:cNvGrpSpPr/>
          <p:nvPr/>
        </p:nvGrpSpPr>
        <p:grpSpPr>
          <a:xfrm>
            <a:off x="157163" y="385763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3" name="圆角矩形 2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教学目标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7200" y="1172845"/>
            <a:ext cx="8070215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知道长度测量是最基本的测量之一，认识长度测量的基 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  本工具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刻度尺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.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知道长度的单位及其单位间的换算关系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.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能根据日常生活经验估测物体的长度，会用刻度尺正确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   测量物体的长度</a:t>
            </a:r>
            <a:r>
              <a:rPr kumimoji="0" lang="en-US" altLang="zh-CN" sz="2400" b="1" kern="1200" cap="none" spc="0" normalizeH="0" baseline="0" noProof="0">
                <a:latin typeface="+mj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kern="1200" cap="none" spc="0" normalizeH="0" baseline="0" noProof="0">
              <a:latin typeface="+mj-lt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1133361"/>
            <a:ext cx="8244408" cy="646331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</a:rPr>
              <a:t>记录的测量结果应由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准确值、估读值</a:t>
            </a:r>
            <a:r>
              <a:rPr lang="zh-CN" altLang="en-US" sz="2400" b="1">
                <a:solidFill>
                  <a:srgbClr val="003300"/>
                </a:solidFill>
                <a:latin typeface="楷体_GB2312" pitchFamily="49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</a:rPr>
              <a:t>单位</a:t>
            </a:r>
            <a:r>
              <a:rPr lang="zh-CN" altLang="en-US" sz="2400" b="1">
                <a:solidFill>
                  <a:srgbClr val="0000FF"/>
                </a:solidFill>
                <a:latin typeface="楷体_GB2312" pitchFamily="49" charset="-122"/>
              </a:rPr>
              <a:t>组成。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0024"/>
            <a:ext cx="2699792" cy="584775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200" smtClean="0"/>
              <a:t>（六）会记</a:t>
            </a:r>
            <a:endParaRPr lang="zh-CN" altLang="en-US" sz="3200"/>
          </a:p>
        </p:txBody>
      </p:sp>
      <p:pic>
        <p:nvPicPr>
          <p:cNvPr id="8" name="图片 7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229" y="2966220"/>
            <a:ext cx="6203950" cy="1916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9699"/>
          <p:cNvSpPr txBox="1"/>
          <p:nvPr/>
        </p:nvSpPr>
        <p:spPr>
          <a:xfrm>
            <a:off x="5341404" y="2102620"/>
            <a:ext cx="2297113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Clr>
                <a:schemeClr val="bg1"/>
              </a:buClr>
            </a:pPr>
            <a:r>
              <a:rPr lang="zh-CN" altLang="en-US" sz="320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２</a:t>
            </a:r>
            <a:r>
              <a:rPr lang="en-US" altLang="zh-CN" sz="320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</a:t>
            </a:r>
            <a:r>
              <a:rPr lang="zh-CN" altLang="en-US" sz="320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７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８</a:t>
            </a:r>
            <a:r>
              <a:rPr lang="en-US" altLang="zh-CN" sz="320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cm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42240" y="279400"/>
            <a:ext cx="8931910" cy="4358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800" b="1" u="none">
                <a:latin typeface="宋体" panose="02010600030101010101" pitchFamily="2" charset="-122"/>
                <a:cs typeface="黑体" panose="02010609060101010101" pitchFamily="49" charset="-122"/>
              </a:rPr>
              <a:t>刻度尺的正确使用：</a:t>
            </a:r>
          </a:p>
          <a:p>
            <a:pPr marL="0" indent="0" algn="l"/>
            <a:r>
              <a:rPr lang="zh-CN" altLang="en-US" sz="2800" b="1" u="none">
                <a:latin typeface="宋体" panose="02010600030101010101" pitchFamily="2" charset="-122"/>
                <a:cs typeface="黑体" panose="02010609060101010101" pitchFamily="49" charset="-122"/>
              </a:rPr>
              <a:t>选。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选择量程和分度值合适的刻度尺；</a:t>
            </a:r>
          </a:p>
          <a:p>
            <a:pPr marL="0" indent="0" algn="l"/>
            <a:r>
              <a:rPr lang="zh-CN" altLang="en-US" sz="2800" b="1" u="none">
                <a:latin typeface="宋体" panose="02010600030101010101" pitchFamily="2" charset="-122"/>
                <a:cs typeface="黑体" panose="02010609060101010101" pitchFamily="49" charset="-122"/>
              </a:rPr>
              <a:t>放。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刻度尺的“</a:t>
            </a:r>
            <a:r>
              <a:rPr lang="en-US" altLang="zh-CN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0”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刻度线要与被测物体的一端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对齐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，</a:t>
            </a:r>
          </a:p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    且尺面要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平行紧贴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被测物体，不能歪斜；厚刻度</a:t>
            </a:r>
          </a:p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    尺有刻度的面要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紧贴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被测物体；</a:t>
            </a:r>
            <a:endParaRPr lang="zh-CN" altLang="en-US" sz="2800" b="0" u="none">
              <a:solidFill>
                <a:srgbClr val="000000"/>
              </a:solidFill>
              <a:latin typeface="宋体" pitchFamily="2" charset="-122"/>
              <a:cs typeface="黑体" panose="02010609060101010101" pitchFamily="49" charset="-122"/>
            </a:endParaRPr>
          </a:p>
          <a:p>
            <a:pPr marL="0" indent="0" algn="l"/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读。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读数时视线与刻度尺尺面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垂直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，计数时要估读到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</a:t>
            </a:r>
          </a:p>
          <a:p>
            <a:pPr marL="0" indent="0" algn="l"/>
            <a:r>
              <a:rPr lang="zh-CN" altLang="en-US" sz="2800" b="0">
                <a:latin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分度值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的下一位，“</a:t>
            </a:r>
            <a:r>
              <a:rPr lang="en-US" altLang="zh-CN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0”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刻度线磨损的刻度尺要从</a:t>
            </a:r>
          </a:p>
          <a:p>
            <a:pPr marL="0" indent="0" algn="l"/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    另外一个整刻度线作为起始刻度测起，</a:t>
            </a:r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测量结果等</a:t>
            </a:r>
          </a:p>
          <a:p>
            <a:pPr marL="0" indent="0" algn="l"/>
            <a:r>
              <a:rPr lang="zh-CN" altLang="en-US" sz="2800" b="0" u="none">
                <a:solidFill>
                  <a:srgbClr val="000000"/>
                </a:solidFill>
                <a:latin typeface="宋体" panose="02010600030101010101" pitchFamily="2" charset="-122"/>
                <a:cs typeface="黑体" panose="02010609060101010101" pitchFamily="49" charset="-122"/>
              </a:rPr>
              <a:t>    于末尾刻度值减去起始刻度值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。</a:t>
            </a:r>
          </a:p>
          <a:p>
            <a:pPr marL="0" indent="0" algn="l"/>
            <a:r>
              <a:rPr lang="zh-CN" altLang="en-US" sz="2800" b="1" u="none">
                <a:latin typeface="宋体" panose="02010600030101010101" pitchFamily="2" charset="-122"/>
                <a:cs typeface="黑体" panose="02010609060101010101" pitchFamily="49" charset="-122"/>
              </a:rPr>
              <a:t>记。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测量结果由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数值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和</a:t>
            </a:r>
            <a:r>
              <a:rPr lang="zh-CN" altLang="en-US" sz="2800" b="0" u="sng">
                <a:latin typeface="宋体" panose="02010600030101010101" pitchFamily="2" charset="-122"/>
                <a:cs typeface="黑体" panose="02010609060101010101" pitchFamily="49" charset="-122"/>
              </a:rPr>
              <a:t> 单位 </a:t>
            </a:r>
            <a:r>
              <a:rPr lang="zh-CN" altLang="en-US" sz="2800" b="0" u="none">
                <a:latin typeface="宋体" panose="02010600030101010101" pitchFamily="2" charset="-122"/>
                <a:cs typeface="黑体" panose="02010609060101010101" pitchFamily="49" charset="-122"/>
              </a:rPr>
              <a:t>组成。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927735"/>
            <a:ext cx="8297545" cy="3650615"/>
          </a:xfrm>
          <a:prstGeom prst="rect">
            <a:avLst/>
          </a:prstGeom>
        </p:spPr>
      </p:pic>
      <p:grpSp>
        <p:nvGrpSpPr>
          <p:cNvPr id="26627" name="组合 21"/>
          <p:cNvGrpSpPr/>
          <p:nvPr/>
        </p:nvGrpSpPr>
        <p:grpSpPr>
          <a:xfrm>
            <a:off x="157163" y="24225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" y="122555"/>
            <a:ext cx="8667115" cy="487870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340"/>
            <a:ext cx="9144635" cy="4180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9545" y="1245870"/>
            <a:ext cx="28765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CCVV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0" y="2623185"/>
            <a:ext cx="28765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CCVV</a:t>
            </a:r>
          </a:p>
        </p:txBody>
      </p:sp>
      <p:graphicFrame>
        <p:nvGraphicFramePr>
          <p:cNvPr id="5" name="对象 4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6611620" y="2548890"/>
          <a:ext cx="267335" cy="2901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3" imgW="152400" imgH="165100" progId="Equation.KSEE3">
                  <p:embed/>
                </p:oleObj>
              </mc:Choice>
              <mc:Fallback>
                <p:oleObj r:id="rId3" imgW="1524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1620" y="2548890"/>
                        <a:ext cx="267335" cy="290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6519545" y="1208405"/>
          <a:ext cx="267335" cy="2901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5" imgW="152400" imgH="165100" progId="Equation.KSEE3">
                  <p:embed/>
                </p:oleObj>
              </mc:Choice>
              <mc:Fallback>
                <p:oleObj r:id="rId5" imgW="1524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19545" y="1208405"/>
                        <a:ext cx="267335" cy="290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-45720" y="45085"/>
            <a:ext cx="913384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>
              <a:lnSpc>
                <a:spcPct val="150000"/>
              </a:lnSpc>
            </a:pP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小明用刻度尺测物体的长度，如图所示，他所用的刻度</a:t>
            </a:r>
          </a:p>
          <a:p>
            <a:pPr marL="0" algn="l">
              <a:lnSpc>
                <a:spcPct val="150000"/>
              </a:lnSpc>
            </a:pP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的分度值是</a:t>
            </a:r>
            <a:r>
              <a:rPr lang="zh-CN" altLang="en-US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 物体的长度是</a:t>
            </a:r>
            <a:r>
              <a:rPr lang="zh-CN" altLang="en-US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pic>
        <p:nvPicPr>
          <p:cNvPr id="2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990" y="1532255"/>
            <a:ext cx="5636895" cy="177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Text Box 4"/>
          <p:cNvSpPr txBox="1"/>
          <p:nvPr/>
        </p:nvSpPr>
        <p:spPr>
          <a:xfrm>
            <a:off x="0" y="381155"/>
            <a:ext cx="4363085" cy="52322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长度测量的特殊方法</a:t>
            </a:r>
            <a:endParaRPr lang="zh-CN" altLang="en-US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504" y="1023575"/>
            <a:ext cx="2984920" cy="52322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累积法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546795"/>
            <a:ext cx="9144000" cy="1384995"/>
          </a:xfrm>
          <a:prstGeom prst="rect">
            <a:avLst/>
          </a:prstGeom>
          <a:solidFill>
            <a:srgbClr val="7030A0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611505"/>
            <a:r>
              <a:rPr lang="zh-CN" altLang="en-US" sz="28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我们测量的物体很小或很薄、很细</a:t>
            </a: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如物理课本的一张纸的厚度、漆包线的直径</a:t>
            </a: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而测量的工具也只有刻度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尺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，那么又如何测出它们的厚度和直径呢？</a:t>
            </a:r>
          </a:p>
        </p:txBody>
      </p:sp>
      <p:pic>
        <p:nvPicPr>
          <p:cNvPr id="18" name="Picture 3" descr="E:\R八物上\第1节 长度和时间的测量\第1课时 长度的测量\一张纸.jpg"/>
          <p:cNvPicPr>
            <a:picLocks noChangeAspect="1"/>
          </p:cNvPicPr>
          <p:nvPr/>
        </p:nvPicPr>
        <p:blipFill>
          <a:blip r:embed="rId2"/>
          <a:srcRect l="12164" t="10106" r="10997" b="30267"/>
          <a:stretch>
            <a:fillRect/>
          </a:stretch>
        </p:blipFill>
        <p:spPr>
          <a:xfrm>
            <a:off x="2141792" y="3257720"/>
            <a:ext cx="2498725" cy="1449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7" descr="E:\R八物上\第1节 长度和时间的测量\第1课时 长度的测量\漆包线.jpg"/>
          <p:cNvPicPr>
            <a:picLocks noChangeAspect="1"/>
          </p:cNvPicPr>
          <p:nvPr/>
        </p:nvPicPr>
        <p:blipFill>
          <a:blip r:embed="rId3"/>
          <a:srcRect l="17799" t="3601" r="14999" b="3000"/>
          <a:stretch>
            <a:fillRect/>
          </a:stretch>
        </p:blipFill>
        <p:spPr>
          <a:xfrm>
            <a:off x="5740654" y="3059137"/>
            <a:ext cx="1346200" cy="187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4"/>
          <p:cNvSpPr txBox="1"/>
          <p:nvPr/>
        </p:nvSpPr>
        <p:spPr>
          <a:xfrm>
            <a:off x="0" y="381155"/>
            <a:ext cx="4363085" cy="52322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测量漆包线的直径</a:t>
            </a:r>
            <a:endParaRPr lang="zh-CN" altLang="en-US" sz="2800">
              <a:solidFill>
                <a:schemeClr val="bg1"/>
              </a:solidFill>
              <a:ea typeface="黑体" pitchFamily="49" charset="-122"/>
            </a:endParaRPr>
          </a:p>
        </p:txBody>
      </p:sp>
      <p:pic>
        <p:nvPicPr>
          <p:cNvPr id="4" name="Picture 4" descr="E:\R八物上\第1节 长度和时间的测量\第1课时 长度的测量\测量漆包线1.jpg"/>
          <p:cNvPicPr>
            <a:picLocks noChangeAspect="1"/>
          </p:cNvPicPr>
          <p:nvPr/>
        </p:nvPicPr>
        <p:blipFill>
          <a:blip r:embed="rId2"/>
          <a:srcRect l="36130" b="34845"/>
          <a:stretch>
            <a:fillRect/>
          </a:stretch>
        </p:blipFill>
        <p:spPr>
          <a:xfrm>
            <a:off x="629444" y="1205706"/>
            <a:ext cx="3309938" cy="253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457" y="1513681"/>
            <a:ext cx="4229100" cy="2124075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7" name="左大括号 6"/>
          <p:cNvSpPr/>
          <p:nvPr/>
        </p:nvSpPr>
        <p:spPr>
          <a:xfrm rot="5400000">
            <a:off x="5563394" y="883444"/>
            <a:ext cx="209550" cy="1641475"/>
          </a:xfrm>
          <a:prstGeom prst="leftBrace">
            <a:avLst>
              <a:gd name="adj1" fmla="val 26515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6057" y="1070769"/>
            <a:ext cx="936625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n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圈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rot="16200000">
            <a:off x="5550694" y="1970881"/>
            <a:ext cx="209550" cy="1641475"/>
          </a:xfrm>
          <a:prstGeom prst="leftBrace">
            <a:avLst>
              <a:gd name="adj1" fmla="val 26515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8644" y="2840831"/>
            <a:ext cx="676275" cy="523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L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对象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3319" y="3813969"/>
            <a:ext cx="1033463" cy="1000125"/>
          </a:xfrm>
          <a:prstGeom prst="rect">
            <a:avLst/>
          </a:prstGeom>
          <a:noFill/>
          <a:ln w="38100">
            <a:noFill/>
            <a:miter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4"/>
          <p:cNvSpPr txBox="1"/>
          <p:nvPr/>
        </p:nvSpPr>
        <p:spPr>
          <a:xfrm>
            <a:off x="0" y="381155"/>
            <a:ext cx="4363085" cy="52197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altLang="zh-CN" sz="28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28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注意事项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059582"/>
            <a:ext cx="9144000" cy="25939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①与课本内的纸厚度不一样的不能测</a:t>
            </a:r>
            <a:r>
              <a:rPr lang="zh-CN" altLang="en-US" sz="2800" b="1" smtClean="0"/>
              <a:t>进去。（</a:t>
            </a:r>
            <a:r>
              <a:rPr lang="zh-CN" altLang="en-US" sz="2800" b="1"/>
              <a:t>如课本的封皮、彩图纸</a:t>
            </a:r>
            <a:r>
              <a:rPr lang="zh-CN" altLang="en-US" sz="2800" b="1" smtClean="0"/>
              <a:t>）。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en-US" altLang="zh-CN" sz="2800" b="1"/>
              <a:t>②</a:t>
            </a:r>
            <a:r>
              <a:rPr lang="zh-CN" altLang="en-US" sz="2800" b="1"/>
              <a:t>张数最好凑成容易计算的</a:t>
            </a:r>
            <a:r>
              <a:rPr lang="zh-CN" altLang="en-US" sz="2800" b="1" smtClean="0"/>
              <a:t>数量。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en-US" altLang="zh-CN" sz="2800" b="1"/>
              <a:t>③</a:t>
            </a:r>
            <a:r>
              <a:rPr lang="zh-CN" altLang="en-US" sz="2800" b="1"/>
              <a:t>每页都要压</a:t>
            </a:r>
            <a:r>
              <a:rPr lang="zh-CN" altLang="en-US" sz="2800" b="1" smtClean="0"/>
              <a:t>紧。</a:t>
            </a:r>
            <a:endParaRPr lang="en-US" altLang="zh-CN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4"/>
          <p:cNvSpPr txBox="1"/>
          <p:nvPr/>
        </p:nvSpPr>
        <p:spPr>
          <a:xfrm>
            <a:off x="0" y="381155"/>
            <a:ext cx="4363085" cy="52322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  <a:latin typeface="Times New Roman" panose="02020603050405020304" pitchFamily="18" charset="0"/>
              </a:rPr>
              <a:t>长度测量的特殊方法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7762" y="987574"/>
            <a:ext cx="5430838" cy="52322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2. </a:t>
            </a:r>
            <a:r>
              <a:rPr kumimoji="0" lang="zh-CN" altLang="en-US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三角尺刻度尺配合法</a:t>
            </a:r>
          </a:p>
        </p:txBody>
      </p:sp>
      <p:sp>
        <p:nvSpPr>
          <p:cNvPr id="5" name="矩形 4"/>
          <p:cNvSpPr/>
          <p:nvPr/>
        </p:nvSpPr>
        <p:spPr>
          <a:xfrm>
            <a:off x="-17762" y="1496647"/>
            <a:ext cx="9143999" cy="1075103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61214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像一枚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元硬币的直径，圆柱体的直径、圆锥体的高等又如何测量呢？</a:t>
            </a:r>
          </a:p>
        </p:txBody>
      </p:sp>
      <p:pic>
        <p:nvPicPr>
          <p:cNvPr id="6" name="Picture 3" descr="E:\R八物上\第1节 长度和时间的测量\硬币.jpg"/>
          <p:cNvPicPr>
            <a:picLocks noChangeAspect="1"/>
          </p:cNvPicPr>
          <p:nvPr/>
        </p:nvPicPr>
        <p:blipFill>
          <a:blip r:embed="rId2"/>
          <a:srcRect l="22293" t="11913" r="26474" b="10973"/>
          <a:stretch>
            <a:fillRect/>
          </a:stretch>
        </p:blipFill>
        <p:spPr>
          <a:xfrm>
            <a:off x="1471613" y="2960724"/>
            <a:ext cx="1504950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 descr="E:\R八物上\第1节 长度和时间的测量\圆锥圆柱.jpg"/>
          <p:cNvPicPr>
            <a:picLocks noChangeAspect="1"/>
          </p:cNvPicPr>
          <p:nvPr/>
        </p:nvPicPr>
        <p:blipFill>
          <a:blip r:embed="rId3"/>
          <a:srcRect l="7137" t="28988" r="67078" b="23254"/>
          <a:stretch>
            <a:fillRect/>
          </a:stretch>
        </p:blipFill>
        <p:spPr>
          <a:xfrm>
            <a:off x="3994151" y="2645546"/>
            <a:ext cx="1285875" cy="19153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E:\R八物上\第1节 长度和时间的测量\圆锥圆柱.jpg"/>
          <p:cNvPicPr>
            <a:picLocks noChangeAspect="1"/>
          </p:cNvPicPr>
          <p:nvPr/>
        </p:nvPicPr>
        <p:blipFill>
          <a:blip r:embed="rId3"/>
          <a:srcRect l="34641" t="20483" r="35181" b="23254"/>
          <a:stretch>
            <a:fillRect/>
          </a:stretch>
        </p:blipFill>
        <p:spPr>
          <a:xfrm>
            <a:off x="6157913" y="2781337"/>
            <a:ext cx="1628775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953790"/>
            <a:ext cx="9144000" cy="2160591"/>
          </a:xfrm>
          <a:prstGeom prst="rect">
            <a:avLst/>
          </a:prstGeom>
          <a:solidFill>
            <a:srgbClr val="7030A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国际单位制中，长度的基本单位是米，符号是 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m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常用的长度单位还有千米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(km)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、分米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(dm)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、厘米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(cm)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、毫米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(mm)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、微米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(μm)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、纳米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</a:rPr>
              <a:t>(nm)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等</a:t>
            </a:r>
            <a:r>
              <a:rPr lang="zh-CN" altLang="en-US" sz="2800" b="1" smtClean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581127"/>
            <a:ext cx="663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km</a:t>
            </a:r>
            <a:endParaRPr lang="zh-CN" altLang="en-US" sz="280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915484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47664" y="3580261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m</a:t>
            </a:r>
            <a:endParaRPr lang="zh-CN" altLang="en-US" sz="2800"/>
          </a:p>
        </p:txBody>
      </p:sp>
      <p:cxnSp>
        <p:nvCxnSpPr>
          <p:cNvPr id="15" name="直接箭头连接符 14"/>
          <p:cNvCxnSpPr/>
          <p:nvPr/>
        </p:nvCxnSpPr>
        <p:spPr>
          <a:xfrm>
            <a:off x="1979712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27784" y="3581127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err="1" smtClean="0"/>
              <a:t>dm</a:t>
            </a:r>
            <a:endParaRPr lang="zh-CN" altLang="en-US" sz="280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3203848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23928" y="3575879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cm</a:t>
            </a:r>
            <a:endParaRPr lang="zh-CN" altLang="en-US" sz="280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4499992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227971" y="3575879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mm</a:t>
            </a:r>
            <a:endParaRPr lang="zh-CN" altLang="en-US" sz="2800"/>
          </a:p>
        </p:txBody>
      </p:sp>
      <p:sp>
        <p:nvSpPr>
          <p:cNvPr id="21" name="TextBox 20"/>
          <p:cNvSpPr txBox="1"/>
          <p:nvPr/>
        </p:nvSpPr>
        <p:spPr>
          <a:xfrm>
            <a:off x="7919645" y="3594356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nm</a:t>
            </a:r>
            <a:endParaRPr lang="zh-CN" altLang="en-US" sz="2800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5884036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551493" y="3582411"/>
            <a:ext cx="684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/>
              <a:t>um</a:t>
            </a:r>
            <a:endParaRPr lang="zh-CN" altLang="en-US" sz="280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7180180" y="3869159"/>
            <a:ext cx="7761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mc:AlternateContent>
        <mc:Choice Requires="a14">
          <p:sp>
            <p:nvSpPr>
              <p:cNvPr id="33" name="TextBox 24"/>
              <p:cNvSpPr txBox="1"/>
              <p:nvPr/>
            </p:nvSpPr>
            <p:spPr>
              <a:xfrm>
                <a:off x="997280" y="3826932"/>
                <a:ext cx="612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sSup>
                        <m:sSup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280" y="3468157"/>
                <a:ext cx="612604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2061508" y="34866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10</a:t>
            </a:r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312587" y="345369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10</a:t>
            </a:r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608731" y="345369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10</a:t>
            </a:r>
            <a:endParaRPr lang="zh-CN" altLang="en-US"/>
          </a:p>
        </p:txBody>
      </p:sp>
      <mc:AlternateContent>
        <mc:Choice Requires="a14">
          <p:sp>
            <p:nvSpPr>
              <p:cNvPr id="34" name="TextBox 30"/>
              <p:cNvSpPr txBox="1"/>
              <p:nvPr/>
            </p:nvSpPr>
            <p:spPr>
              <a:xfrm>
                <a:off x="5897836" y="3794666"/>
                <a:ext cx="612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sSup>
                        <m:sSup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836" y="3435891"/>
                <a:ext cx="612604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>
        <mc:Choice Requires="a14">
          <p:sp>
            <p:nvSpPr>
              <p:cNvPr id="35" name="TextBox 31"/>
              <p:cNvSpPr txBox="1"/>
              <p:nvPr/>
            </p:nvSpPr>
            <p:spPr>
              <a:xfrm>
                <a:off x="7196955" y="3768465"/>
                <a:ext cx="612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>
                    <m:oMathParaPr>
                      <m:jc/>
                    </m:oMathParaPr>
                    <m:oMath>
                      <m:sSup>
                        <m:sSupPr>
                          <m:ctrlPr>
                            <a:rPr lang="en-US" altLang="zh-CN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altLang="zh-CN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955" y="3409690"/>
                <a:ext cx="612604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74930" y="212725"/>
            <a:ext cx="5560695" cy="509905"/>
            <a:chOff x="118" y="335"/>
            <a:chExt cx="8757" cy="803"/>
          </a:xfrm>
        </p:grpSpPr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长度的单位及估测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icture 4" descr="12-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3" y="1824038"/>
            <a:ext cx="3425825" cy="1443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5" descr="12-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963" y="1776413"/>
            <a:ext cx="2332038" cy="244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6" descr="12-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513" y="1679575"/>
            <a:ext cx="2301875" cy="25955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>
            <a:off x="1525588" y="1954213"/>
            <a:ext cx="704850" cy="0"/>
          </a:xfrm>
          <a:prstGeom prst="straightConnector1">
            <a:avLst/>
          </a:prstGeom>
          <a:ln w="28575">
            <a:solidFill>
              <a:srgbClr val="FF0066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465263" y="1349375"/>
            <a:ext cx="11398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夹紧</a:t>
            </a:r>
          </a:p>
        </p:txBody>
      </p:sp>
      <p:sp>
        <p:nvSpPr>
          <p:cNvPr id="8" name="矩形 7"/>
          <p:cNvSpPr/>
          <p:nvPr/>
        </p:nvSpPr>
        <p:spPr>
          <a:xfrm>
            <a:off x="738188" y="968410"/>
            <a:ext cx="70021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对齐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（一端与刻度尺上有刻度线的位置对齐）</a:t>
            </a:r>
          </a:p>
        </p:txBody>
      </p:sp>
      <p:grpSp>
        <p:nvGrpSpPr>
          <p:cNvPr id="9" name="组合 8"/>
          <p:cNvGrpSpPr/>
          <p:nvPr/>
        </p:nvGrpSpPr>
        <p:grpSpPr>
          <a:xfrm flipH="1">
            <a:off x="7008171" y="2768600"/>
            <a:ext cx="1159510" cy="722313"/>
            <a:chOff x="5809774" y="2790640"/>
            <a:chExt cx="1159510" cy="724757"/>
          </a:xfrm>
        </p:grpSpPr>
        <p:cxnSp>
          <p:nvCxnSpPr>
            <p:cNvPr id="17" name="直接箭头连接符 16"/>
            <p:cNvCxnSpPr/>
            <p:nvPr/>
          </p:nvCxnSpPr>
          <p:spPr>
            <a:xfrm flipH="1">
              <a:off x="5824069" y="2790640"/>
              <a:ext cx="0" cy="721571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>
              <a:off x="5809774" y="3515397"/>
              <a:ext cx="1159510" cy="0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H="1">
              <a:off x="5941608" y="3391153"/>
              <a:ext cx="0" cy="108315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H="1">
              <a:off x="5824069" y="3405488"/>
              <a:ext cx="123893" cy="0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rot="5400000">
            <a:off x="5140009" y="2934024"/>
            <a:ext cx="1159510" cy="882651"/>
            <a:chOff x="5809774" y="2633262"/>
            <a:chExt cx="1159510" cy="882135"/>
          </a:xfrm>
        </p:grpSpPr>
        <p:cxnSp>
          <p:nvCxnSpPr>
            <p:cNvPr id="13" name="直接箭头连接符 12"/>
            <p:cNvCxnSpPr/>
            <p:nvPr/>
          </p:nvCxnSpPr>
          <p:spPr>
            <a:xfrm flipH="1">
              <a:off x="5824068" y="2633262"/>
              <a:ext cx="0" cy="872615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H="1">
              <a:off x="5809774" y="3515397"/>
              <a:ext cx="1159510" cy="0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H="1">
              <a:off x="5938431" y="3397990"/>
              <a:ext cx="0" cy="107887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 flipH="1">
              <a:off x="5824069" y="3405923"/>
              <a:ext cx="123893" cy="0"/>
            </a:xfrm>
            <a:prstGeom prst="straightConnector1">
              <a:avLst/>
            </a:prstGeom>
            <a:ln w="28575">
              <a:solidFill>
                <a:srgbClr val="FF00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直接箭头连接符 10"/>
          <p:cNvCxnSpPr/>
          <p:nvPr/>
        </p:nvCxnSpPr>
        <p:spPr>
          <a:xfrm flipH="1">
            <a:off x="1528763" y="2241550"/>
            <a:ext cx="0" cy="612775"/>
          </a:xfrm>
          <a:prstGeom prst="straightConnector1">
            <a:avLst/>
          </a:prstGeom>
          <a:ln w="28575">
            <a:solidFill>
              <a:srgbClr val="FF00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906963" y="4275138"/>
            <a:ext cx="3895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垂直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（垂直于刻度尺）</a:t>
            </a:r>
            <a:endParaRPr lang="en-US" altLang="zh-CN" sz="2800" b="1">
              <a:latin typeface="Arial" pitchFamily="34" charset="0"/>
              <a:ea typeface="黑体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9159" y="956216"/>
            <a:ext cx="3554413" cy="52322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化曲为直法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779662"/>
            <a:ext cx="6446837" cy="13843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61214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地图上标示的公路、铁路线是弯弯曲曲的，谁能想个办法测出北京至广州两地间的铁路线的长度？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0" y="963651"/>
            <a:ext cx="2325687" cy="3678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任意多边形 7"/>
          <p:cNvSpPr/>
          <p:nvPr/>
        </p:nvSpPr>
        <p:spPr>
          <a:xfrm>
            <a:off x="7181850" y="1333538"/>
            <a:ext cx="366713" cy="3062288"/>
          </a:xfrm>
          <a:custGeom>
            <a:gdLst>
              <a:gd name="connsiteX0" fmla="*/ 365898 w 365898"/>
              <a:gd name="connsiteY0" fmla="*/ 0 h 3063240"/>
              <a:gd name="connsiteX1" fmla="*/ 144918 w 365898"/>
              <a:gd name="connsiteY1" fmla="*/ 434340 h 3063240"/>
              <a:gd name="connsiteX2" fmla="*/ 160158 w 365898"/>
              <a:gd name="connsiteY2" fmla="*/ 1013460 h 3063240"/>
              <a:gd name="connsiteX3" fmla="*/ 236358 w 365898"/>
              <a:gd name="connsiteY3" fmla="*/ 1188720 h 3063240"/>
              <a:gd name="connsiteX4" fmla="*/ 297318 w 365898"/>
              <a:gd name="connsiteY4" fmla="*/ 1699260 h 3063240"/>
              <a:gd name="connsiteX5" fmla="*/ 138 w 365898"/>
              <a:gd name="connsiteY5" fmla="*/ 2148840 h 3063240"/>
              <a:gd name="connsiteX6" fmla="*/ 266838 w 365898"/>
              <a:gd name="connsiteY6" fmla="*/ 3063240 h 3063240"/>
              <a:gd name="connsiteX0-1" fmla="*/ 365898 w 365898"/>
              <a:gd name="connsiteY0-2" fmla="*/ 0 h 3063240"/>
              <a:gd name="connsiteX1-3" fmla="*/ 144918 w 365898"/>
              <a:gd name="connsiteY1-4" fmla="*/ 434340 h 3063240"/>
              <a:gd name="connsiteX2-5" fmla="*/ 160158 w 365898"/>
              <a:gd name="connsiteY2-6" fmla="*/ 1013460 h 3063240"/>
              <a:gd name="connsiteX3-7" fmla="*/ 297318 w 365898"/>
              <a:gd name="connsiteY3-8" fmla="*/ 1699260 h 3063240"/>
              <a:gd name="connsiteX4-9" fmla="*/ 138 w 365898"/>
              <a:gd name="connsiteY4-10" fmla="*/ 2148840 h 3063240"/>
              <a:gd name="connsiteX5-11" fmla="*/ 266838 w 365898"/>
              <a:gd name="connsiteY5-12" fmla="*/ 3063240 h 3063240"/>
              <a:gd name="connsiteX0-13" fmla="*/ 365872 w 365872"/>
              <a:gd name="connsiteY0-14" fmla="*/ 0 h 3063240"/>
              <a:gd name="connsiteX1-15" fmla="*/ 144892 w 365872"/>
              <a:gd name="connsiteY1-16" fmla="*/ 434340 h 3063240"/>
              <a:gd name="connsiteX2-17" fmla="*/ 160132 w 365872"/>
              <a:gd name="connsiteY2-18" fmla="*/ 1013460 h 3063240"/>
              <a:gd name="connsiteX3-19" fmla="*/ 294117 w 365872"/>
              <a:gd name="connsiteY3-20" fmla="*/ 1683385 h 3063240"/>
              <a:gd name="connsiteX4-21" fmla="*/ 112 w 365872"/>
              <a:gd name="connsiteY4-22" fmla="*/ 2148840 h 3063240"/>
              <a:gd name="connsiteX5-23" fmla="*/ 266812 w 365872"/>
              <a:gd name="connsiteY5-24" fmla="*/ 3063240 h 3063240"/>
              <a:gd name="connsiteX0-25" fmla="*/ 340497 w 340497"/>
              <a:gd name="connsiteY0-26" fmla="*/ 0 h 3063240"/>
              <a:gd name="connsiteX1-27" fmla="*/ 119517 w 340497"/>
              <a:gd name="connsiteY1-28" fmla="*/ 434340 h 3063240"/>
              <a:gd name="connsiteX2-29" fmla="*/ 134757 w 340497"/>
              <a:gd name="connsiteY2-30" fmla="*/ 1013460 h 3063240"/>
              <a:gd name="connsiteX3-31" fmla="*/ 268742 w 340497"/>
              <a:gd name="connsiteY3-32" fmla="*/ 1683385 h 3063240"/>
              <a:gd name="connsiteX4-33" fmla="*/ 137 w 340497"/>
              <a:gd name="connsiteY4-34" fmla="*/ 2152015 h 3063240"/>
              <a:gd name="connsiteX5-35" fmla="*/ 241437 w 340497"/>
              <a:gd name="connsiteY5-36" fmla="*/ 3063240 h 3063240"/>
              <a:gd name="connsiteX0-37" fmla="*/ 352552 w 352552"/>
              <a:gd name="connsiteY0-38" fmla="*/ 0 h 3063240"/>
              <a:gd name="connsiteX1-39" fmla="*/ 131572 w 352552"/>
              <a:gd name="connsiteY1-40" fmla="*/ 434340 h 3063240"/>
              <a:gd name="connsiteX2-41" fmla="*/ 146812 w 352552"/>
              <a:gd name="connsiteY2-42" fmla="*/ 1013460 h 3063240"/>
              <a:gd name="connsiteX3-43" fmla="*/ 280797 w 352552"/>
              <a:gd name="connsiteY3-44" fmla="*/ 1683385 h 3063240"/>
              <a:gd name="connsiteX4-45" fmla="*/ 12192 w 352552"/>
              <a:gd name="connsiteY4-46" fmla="*/ 2152015 h 3063240"/>
              <a:gd name="connsiteX5-47" fmla="*/ 253492 w 352552"/>
              <a:gd name="connsiteY5-48" fmla="*/ 3063240 h 3063240"/>
              <a:gd name="connsiteX0-49" fmla="*/ 388839 w 388839"/>
              <a:gd name="connsiteY0-50" fmla="*/ 0 h 3063240"/>
              <a:gd name="connsiteX1-51" fmla="*/ 167859 w 388839"/>
              <a:gd name="connsiteY1-52" fmla="*/ 434340 h 3063240"/>
              <a:gd name="connsiteX2-53" fmla="*/ 183099 w 388839"/>
              <a:gd name="connsiteY2-54" fmla="*/ 1013460 h 3063240"/>
              <a:gd name="connsiteX3-55" fmla="*/ 317084 w 388839"/>
              <a:gd name="connsiteY3-56" fmla="*/ 1683385 h 3063240"/>
              <a:gd name="connsiteX4-57" fmla="*/ 10379 w 388839"/>
              <a:gd name="connsiteY4-58" fmla="*/ 2145665 h 3063240"/>
              <a:gd name="connsiteX5-59" fmla="*/ 289779 w 388839"/>
              <a:gd name="connsiteY5-60" fmla="*/ 3063240 h 3063240"/>
              <a:gd name="connsiteX0-61" fmla="*/ 378982 w 378982"/>
              <a:gd name="connsiteY0-62" fmla="*/ 0 h 3063240"/>
              <a:gd name="connsiteX1-63" fmla="*/ 158002 w 378982"/>
              <a:gd name="connsiteY1-64" fmla="*/ 434340 h 3063240"/>
              <a:gd name="connsiteX2-65" fmla="*/ 173242 w 378982"/>
              <a:gd name="connsiteY2-66" fmla="*/ 1013460 h 3063240"/>
              <a:gd name="connsiteX3-67" fmla="*/ 307227 w 378982"/>
              <a:gd name="connsiteY3-68" fmla="*/ 1683385 h 3063240"/>
              <a:gd name="connsiteX4-69" fmla="*/ 522 w 378982"/>
              <a:gd name="connsiteY4-70" fmla="*/ 2145665 h 3063240"/>
              <a:gd name="connsiteX5-71" fmla="*/ 279922 w 378982"/>
              <a:gd name="connsiteY5-72" fmla="*/ 3063240 h 3063240"/>
              <a:gd name="connsiteX0-73" fmla="*/ 378470 w 378470"/>
              <a:gd name="connsiteY0-74" fmla="*/ 0 h 3063240"/>
              <a:gd name="connsiteX1-75" fmla="*/ 157490 w 378470"/>
              <a:gd name="connsiteY1-76" fmla="*/ 434340 h 3063240"/>
              <a:gd name="connsiteX2-77" fmla="*/ 172730 w 378470"/>
              <a:gd name="connsiteY2-78" fmla="*/ 1013460 h 3063240"/>
              <a:gd name="connsiteX3-79" fmla="*/ 306715 w 378470"/>
              <a:gd name="connsiteY3-80" fmla="*/ 1683385 h 3063240"/>
              <a:gd name="connsiteX4-81" fmla="*/ 10 w 378470"/>
              <a:gd name="connsiteY4-82" fmla="*/ 2145665 h 3063240"/>
              <a:gd name="connsiteX5-83" fmla="*/ 279410 w 378470"/>
              <a:gd name="connsiteY5-84" fmla="*/ 3063240 h 3063240"/>
              <a:gd name="connsiteX0-85" fmla="*/ 379737 w 379737"/>
              <a:gd name="connsiteY0-86" fmla="*/ 0 h 3063240"/>
              <a:gd name="connsiteX1-87" fmla="*/ 158757 w 379737"/>
              <a:gd name="connsiteY1-88" fmla="*/ 434340 h 3063240"/>
              <a:gd name="connsiteX2-89" fmla="*/ 173997 w 379737"/>
              <a:gd name="connsiteY2-90" fmla="*/ 1013460 h 3063240"/>
              <a:gd name="connsiteX3-91" fmla="*/ 307982 w 379737"/>
              <a:gd name="connsiteY3-92" fmla="*/ 1683385 h 3063240"/>
              <a:gd name="connsiteX4-93" fmla="*/ 1277 w 379737"/>
              <a:gd name="connsiteY4-94" fmla="*/ 2145665 h 3063240"/>
              <a:gd name="connsiteX5-95" fmla="*/ 280677 w 379737"/>
              <a:gd name="connsiteY5-96" fmla="*/ 3063240 h 3063240"/>
              <a:gd name="connsiteX0-97" fmla="*/ 383919 w 383919"/>
              <a:gd name="connsiteY0-98" fmla="*/ 0 h 3063240"/>
              <a:gd name="connsiteX1-99" fmla="*/ 162939 w 383919"/>
              <a:gd name="connsiteY1-100" fmla="*/ 434340 h 3063240"/>
              <a:gd name="connsiteX2-101" fmla="*/ 178179 w 383919"/>
              <a:gd name="connsiteY2-102" fmla="*/ 1013460 h 3063240"/>
              <a:gd name="connsiteX3-103" fmla="*/ 312164 w 383919"/>
              <a:gd name="connsiteY3-104" fmla="*/ 1683385 h 3063240"/>
              <a:gd name="connsiteX4-105" fmla="*/ 5459 w 383919"/>
              <a:gd name="connsiteY4-106" fmla="*/ 2145665 h 3063240"/>
              <a:gd name="connsiteX5-107" fmla="*/ 284859 w 383919"/>
              <a:gd name="connsiteY5-108" fmla="*/ 3063240 h 3063240"/>
              <a:gd name="connsiteX0-109" fmla="*/ 353855 w 353855"/>
              <a:gd name="connsiteY0-110" fmla="*/ 0 h 3063240"/>
              <a:gd name="connsiteX1-111" fmla="*/ 132875 w 353855"/>
              <a:gd name="connsiteY1-112" fmla="*/ 434340 h 3063240"/>
              <a:gd name="connsiteX2-113" fmla="*/ 148115 w 353855"/>
              <a:gd name="connsiteY2-114" fmla="*/ 1013460 h 3063240"/>
              <a:gd name="connsiteX3-115" fmla="*/ 282100 w 353855"/>
              <a:gd name="connsiteY3-116" fmla="*/ 1683385 h 3063240"/>
              <a:gd name="connsiteX4-117" fmla="*/ 6352 w 353855"/>
              <a:gd name="connsiteY4-118" fmla="*/ 2152809 h 3063240"/>
              <a:gd name="connsiteX5-119" fmla="*/ 254795 w 353855"/>
              <a:gd name="connsiteY5-120" fmla="*/ 3063240 h 3063240"/>
              <a:gd name="connsiteX0-121" fmla="*/ 370010 w 370010"/>
              <a:gd name="connsiteY0-122" fmla="*/ 0 h 3063240"/>
              <a:gd name="connsiteX1-123" fmla="*/ 149030 w 370010"/>
              <a:gd name="connsiteY1-124" fmla="*/ 434340 h 3063240"/>
              <a:gd name="connsiteX2-125" fmla="*/ 164270 w 370010"/>
              <a:gd name="connsiteY2-126" fmla="*/ 1013460 h 3063240"/>
              <a:gd name="connsiteX3-127" fmla="*/ 298255 w 370010"/>
              <a:gd name="connsiteY3-128" fmla="*/ 1683385 h 3063240"/>
              <a:gd name="connsiteX4-129" fmla="*/ 5838 w 370010"/>
              <a:gd name="connsiteY4-130" fmla="*/ 2157571 h 3063240"/>
              <a:gd name="connsiteX5-131" fmla="*/ 270950 w 370010"/>
              <a:gd name="connsiteY5-132" fmla="*/ 3063240 h 3063240"/>
              <a:gd name="connsiteX0-133" fmla="*/ 365339 w 365339"/>
              <a:gd name="connsiteY0-134" fmla="*/ 0 h 3063240"/>
              <a:gd name="connsiteX1-135" fmla="*/ 144359 w 365339"/>
              <a:gd name="connsiteY1-136" fmla="*/ 434340 h 3063240"/>
              <a:gd name="connsiteX2-137" fmla="*/ 159599 w 365339"/>
              <a:gd name="connsiteY2-138" fmla="*/ 1013460 h 3063240"/>
              <a:gd name="connsiteX3-139" fmla="*/ 293584 w 365339"/>
              <a:gd name="connsiteY3-140" fmla="*/ 1683385 h 3063240"/>
              <a:gd name="connsiteX4-141" fmla="*/ 1167 w 365339"/>
              <a:gd name="connsiteY4-142" fmla="*/ 2157571 h 3063240"/>
              <a:gd name="connsiteX5-143" fmla="*/ 266279 w 365339"/>
              <a:gd name="connsiteY5-144" fmla="*/ 3063240 h 3063240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65339" h="3063240">
                <a:moveTo>
                  <a:pt x="365339" y="0"/>
                </a:moveTo>
                <a:cubicBezTo>
                  <a:pt x="271994" y="132715"/>
                  <a:pt x="178649" y="265430"/>
                  <a:pt x="144359" y="434340"/>
                </a:cubicBezTo>
                <a:cubicBezTo>
                  <a:pt x="110069" y="603250"/>
                  <a:pt x="134728" y="805286"/>
                  <a:pt x="159599" y="1013460"/>
                </a:cubicBezTo>
                <a:cubicBezTo>
                  <a:pt x="184470" y="1221634"/>
                  <a:pt x="319989" y="1492700"/>
                  <a:pt x="293584" y="1683385"/>
                </a:cubicBezTo>
                <a:cubicBezTo>
                  <a:pt x="267179" y="1874070"/>
                  <a:pt x="16831" y="1933151"/>
                  <a:pt x="1167" y="2157571"/>
                </a:cubicBezTo>
                <a:cubicBezTo>
                  <a:pt x="-14497" y="2381991"/>
                  <a:pt x="130389" y="2719705"/>
                  <a:pt x="266279" y="3063240"/>
                </a:cubicBezTo>
              </a:path>
            </a:pathLst>
          </a:cu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67587" y="550901"/>
            <a:ext cx="635000" cy="5222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50100" y="4526001"/>
            <a:ext cx="641350" cy="52228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411510"/>
            <a:ext cx="9144000" cy="22453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）让一条棉线与曲线重合，在棉线上标出曲线的起点和终点，然后把棉线展直，用刻度尺量出它的长度，就是这条曲线的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长度。</a:t>
            </a:r>
            <a:r>
              <a:rPr lang="zh-CN" altLang="en-US" sz="2800" b="1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要</a:t>
            </a:r>
            <a:r>
              <a:rPr lang="zh-CN" altLang="en-US" sz="2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注意起点、终点，展直时不能用力</a:t>
            </a:r>
            <a:r>
              <a:rPr lang="zh-CN" altLang="en-US" sz="2800" b="1" smtClean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拉伸。</a:t>
            </a:r>
            <a:endParaRPr lang="en-US" altLang="zh-CN" sz="2800" b="1">
              <a:ea typeface="黑体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4824" y="2862051"/>
            <a:ext cx="5613400" cy="573795"/>
            <a:chOff x="2267090" y="3420340"/>
            <a:chExt cx="5613684" cy="57379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717963" y="3770021"/>
              <a:ext cx="4473801" cy="0"/>
            </a:xfrm>
            <a:prstGeom prst="line">
              <a:avLst/>
            </a:prstGeom>
            <a:ln w="381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2267090" y="3420340"/>
              <a:ext cx="574704" cy="522932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A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39392" y="3471203"/>
              <a:ext cx="641382" cy="522932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_GB2312" pitchFamily="49" charset="-122"/>
                  <a:cs typeface="+mn-cs"/>
                </a:rPr>
                <a:t>B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6" name="Picture 3" descr="D:\我的文档\My Pictures\R四数上素材\直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331" y="3218656"/>
            <a:ext cx="7573963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65527" y="925768"/>
            <a:ext cx="7813675" cy="60769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测较长的曲线，例如运动场的跑道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160" y="1600200"/>
            <a:ext cx="4897120" cy="3197225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6" name="矩形 5"/>
          <p:cNvSpPr/>
          <p:nvPr/>
        </p:nvSpPr>
        <p:spPr>
          <a:xfrm>
            <a:off x="664798" y="422019"/>
            <a:ext cx="1822450" cy="52322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1200" cap="all" spc="0" normalizeH="0" baseline="0" noProof="0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滚轮法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e913d5abd825f3da-ccc4bf7181b31495-57a9c432cdee016f00d8728257a089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1043940"/>
            <a:ext cx="2072005" cy="1385570"/>
          </a:xfrm>
          <a:prstGeom prst="rect">
            <a:avLst/>
          </a:prstGeom>
        </p:spPr>
      </p:pic>
      <p:pic>
        <p:nvPicPr>
          <p:cNvPr id="3" name="图片 2" descr="bf8a7235c9d80212-98ef970e13a5b209-5077027090aa14eae8487f70ee71f326"/>
          <p:cNvPicPr>
            <a:picLocks noChangeAspect="1"/>
          </p:cNvPicPr>
          <p:nvPr/>
        </p:nvPicPr>
        <p:blipFill>
          <a:blip r:embed="rId3"/>
          <a:srcRect l="26580" t="10975" r="26303" b="7874"/>
          <a:stretch>
            <a:fillRect/>
          </a:stretch>
        </p:blipFill>
        <p:spPr>
          <a:xfrm>
            <a:off x="2755900" y="1187450"/>
            <a:ext cx="1326515" cy="2069465"/>
          </a:xfrm>
          <a:prstGeom prst="rect">
            <a:avLst/>
          </a:prstGeom>
        </p:spPr>
      </p:pic>
      <p:pic>
        <p:nvPicPr>
          <p:cNvPr id="4" name="图片 3" descr="b2edefa12aa14a6a-0fbf5aa4e1b732f4-99003caeb47af775484b7e541ae0b7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5" y="680085"/>
            <a:ext cx="3101340" cy="2069465"/>
          </a:xfrm>
          <a:prstGeom prst="rect">
            <a:avLst/>
          </a:prstGeom>
        </p:spPr>
      </p:pic>
      <p:pic>
        <p:nvPicPr>
          <p:cNvPr id="5" name="图片 4" descr="30c40e020f63f81f-7bd77d19c1df47f9-6d517cdf68104d889fe69359edcd863d"/>
          <p:cNvPicPr>
            <a:picLocks noChangeAspect="1"/>
          </p:cNvPicPr>
          <p:nvPr/>
        </p:nvPicPr>
        <p:blipFill>
          <a:blip r:embed="rId5"/>
          <a:srcRect t="1737"/>
          <a:stretch>
            <a:fillRect/>
          </a:stretch>
        </p:blipFill>
        <p:spPr>
          <a:xfrm>
            <a:off x="415925" y="2504440"/>
            <a:ext cx="1844675" cy="2406650"/>
          </a:xfrm>
          <a:prstGeom prst="rect">
            <a:avLst/>
          </a:prstGeom>
        </p:spPr>
      </p:pic>
      <p:pic>
        <p:nvPicPr>
          <p:cNvPr id="6" name="图片 5" descr="ac75323d6b6de243-5527a20692d444ea-9b832efcd94e24e6abcac07a3ba03dc7"/>
          <p:cNvPicPr>
            <a:picLocks noChangeAspect="1"/>
          </p:cNvPicPr>
          <p:nvPr/>
        </p:nvPicPr>
        <p:blipFill>
          <a:blip r:embed="rId6"/>
          <a:srcRect l="16679" t="12563" r="11989" b="16673"/>
          <a:stretch>
            <a:fillRect/>
          </a:stretch>
        </p:blipFill>
        <p:spPr>
          <a:xfrm>
            <a:off x="4642485" y="2726690"/>
            <a:ext cx="2202180" cy="21844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930" y="212725"/>
            <a:ext cx="5560695" cy="509905"/>
            <a:chOff x="118" y="335"/>
            <a:chExt cx="8757" cy="803"/>
          </a:xfrm>
        </p:grpSpPr>
        <p:sp>
          <p:nvSpPr>
            <p:cNvPr id="7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时间的测量工具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5842"/>
          <p:cNvSpPr txBox="1"/>
          <p:nvPr/>
        </p:nvSpPr>
        <p:spPr>
          <a:xfrm>
            <a:off x="1081881" y="1223963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国际单位制，基本单位是秒（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s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4" name="文本框 35843"/>
          <p:cNvSpPr txBox="1"/>
          <p:nvPr/>
        </p:nvSpPr>
        <p:spPr>
          <a:xfrm>
            <a:off x="1084103" y="1943100"/>
            <a:ext cx="52562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比秒大的单位：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分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min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时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h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5" name="文本框 35844"/>
          <p:cNvSpPr txBox="1"/>
          <p:nvPr/>
        </p:nvSpPr>
        <p:spPr>
          <a:xfrm>
            <a:off x="1079341" y="2663825"/>
            <a:ext cx="64087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比秒小的单位：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毫秒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ms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）、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微秒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b="1" err="1">
                <a:solidFill>
                  <a:srgbClr val="FF0000"/>
                </a:solidFill>
                <a:latin typeface="宋体" panose="02010600030101010101" pitchFamily="2" charset="-122"/>
              </a:rPr>
              <a:t>μs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）、</a:t>
            </a:r>
          </a:p>
        </p:txBody>
      </p:sp>
      <p:sp>
        <p:nvSpPr>
          <p:cNvPr id="6" name="文本框 35845"/>
          <p:cNvSpPr txBox="1"/>
          <p:nvPr/>
        </p:nvSpPr>
        <p:spPr>
          <a:xfrm>
            <a:off x="1081881" y="3235325"/>
            <a:ext cx="3470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换算关系：</a:t>
            </a:r>
            <a:endParaRPr lang="zh-CN" altLang="en-US" sz="24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7" name="文本框 35846"/>
          <p:cNvSpPr txBox="1"/>
          <p:nvPr/>
        </p:nvSpPr>
        <p:spPr>
          <a:xfrm>
            <a:off x="1658143" y="3810000"/>
            <a:ext cx="405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1h = 60min=3600s</a:t>
            </a:r>
          </a:p>
        </p:txBody>
      </p:sp>
      <p:sp>
        <p:nvSpPr>
          <p:cNvPr id="8" name="文本框 35847"/>
          <p:cNvSpPr txBox="1"/>
          <p:nvPr/>
        </p:nvSpPr>
        <p:spPr>
          <a:xfrm>
            <a:off x="1658143" y="4386263"/>
            <a:ext cx="5400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1s = 10</a:t>
            </a:r>
            <a:r>
              <a:rPr lang="en-US" altLang="zh-CN" sz="2400" b="1" baseline="3000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ms= 10</a:t>
            </a:r>
            <a:r>
              <a:rPr lang="en-US" altLang="zh-CN" sz="2400" b="1" baseline="30000">
                <a:solidFill>
                  <a:srgbClr val="0000FF"/>
                </a:solidFill>
                <a:latin typeface="宋体" panose="02010600030101010101" pitchFamily="2" charset="-122"/>
              </a:rPr>
              <a:t>6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μs</a:t>
            </a:r>
          </a:p>
        </p:txBody>
      </p:sp>
      <p:sp>
        <p:nvSpPr>
          <p:cNvPr id="20" name="Text Box 4"/>
          <p:cNvSpPr txBox="1"/>
          <p:nvPr/>
        </p:nvSpPr>
        <p:spPr>
          <a:xfrm>
            <a:off x="0" y="381155"/>
            <a:ext cx="4363085" cy="52197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时间的单位及换算</a:t>
            </a:r>
            <a:endParaRPr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085" r="20773"/>
          <a:stretch>
            <a:fillRect/>
          </a:stretch>
        </p:blipFill>
        <p:spPr>
          <a:xfrm>
            <a:off x="730250" y="131445"/>
            <a:ext cx="3776345" cy="4272280"/>
          </a:xfrm>
          <a:prstGeom prst="rect">
            <a:avLst/>
          </a:prstGeom>
        </p:spPr>
      </p:pic>
      <p:pic>
        <p:nvPicPr>
          <p:cNvPr id="2" name="图片 1" descr="111"/>
          <p:cNvPicPr>
            <a:picLocks noChangeAspect="1"/>
          </p:cNvPicPr>
          <p:nvPr/>
        </p:nvPicPr>
        <p:blipFill>
          <a:blip r:embed="rId3"/>
          <a:srcRect l="6029"/>
          <a:stretch>
            <a:fillRect/>
          </a:stretch>
        </p:blipFill>
        <p:spPr>
          <a:xfrm>
            <a:off x="5241290" y="131445"/>
            <a:ext cx="3797935" cy="42722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3025" y="29210"/>
            <a:ext cx="9022715" cy="457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停表读数方法</a:t>
            </a:r>
            <a:br>
              <a:rPr lang="zh-CN" altLang="en-US" sz="2800">
                <a:latin typeface="宋体" panose="02010600030101010101" pitchFamily="2" charset="-122"/>
              </a:rPr>
            </a:br>
            <a:r>
              <a:rPr lang="zh-CN" altLang="en-US" sz="2800">
                <a:latin typeface="宋体" panose="02010600030101010101" pitchFamily="2" charset="-122"/>
              </a:rPr>
              <a:t>    大盘是秒钟盘，每圈代表30s，分度值为0.1s；小盘是分钟盘，每圈代表15分钟，分度值为0.5分钟，当小盘上的分针指在半分钟刻度线之前，那么小盘对应读数范围是0-29.9s，若小盘上的分针指在半分钟刻度线之后，那么小盘对应读数范围是30-59.9s。最终读数等于小盘整分钟数+大盘秒钟数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1187" b="15733"/>
          <a:stretch>
            <a:fillRect/>
          </a:stretch>
        </p:blipFill>
        <p:spPr>
          <a:xfrm>
            <a:off x="-128905" y="374650"/>
            <a:ext cx="9613265" cy="43249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63620" y="410845"/>
            <a:ext cx="7200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3620" y="1518920"/>
            <a:ext cx="7200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0115" y="2598420"/>
            <a:ext cx="7200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0115" y="3576955"/>
            <a:ext cx="7200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1150" y="410845"/>
            <a:ext cx="7200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31150" y="1518920"/>
            <a:ext cx="9359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31150" y="2598420"/>
            <a:ext cx="9359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31150" y="3576955"/>
            <a:ext cx="935990" cy="8642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913996"/>
            <a:ext cx="903649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+mj-ea"/>
                <a:ea typeface="+mj-ea"/>
              </a:rPr>
              <a:t>1</a:t>
            </a:r>
            <a:r>
              <a:rPr lang="zh-CN" altLang="en-US" sz="2400" b="1">
                <a:latin typeface="+mj-ea"/>
                <a:ea typeface="+mj-ea"/>
              </a:rPr>
              <a:t>、定义</a:t>
            </a:r>
            <a:r>
              <a:rPr lang="zh-CN" altLang="en-US" sz="2400" b="1">
                <a:solidFill>
                  <a:srgbClr val="3333FF"/>
                </a:solidFill>
                <a:latin typeface="+mj-ea"/>
                <a:ea typeface="+mj-ea"/>
              </a:rPr>
              <a:t>： 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测量值</a:t>
            </a:r>
            <a:r>
              <a:rPr lang="zh-CN" altLang="en-US" sz="2400" b="1">
                <a:latin typeface="+mj-ea"/>
                <a:ea typeface="+mj-ea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真实值</a:t>
            </a:r>
            <a:r>
              <a:rPr lang="zh-CN" altLang="en-US" sz="2400" b="1">
                <a:latin typeface="+mj-ea"/>
                <a:ea typeface="+mj-ea"/>
              </a:rPr>
              <a:t>之间的差异就叫误差。 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1419622"/>
            <a:ext cx="903649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、误差的来源</a:t>
            </a: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：</a:t>
            </a:r>
            <a:endParaRPr lang="zh-CN" altLang="en-US" sz="2400" b="1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en-US" altLang="zh-CN" sz="2400" b="1">
                <a:latin typeface="+mj-ea"/>
                <a:ea typeface="+mj-ea"/>
              </a:rPr>
              <a:t>    (</a:t>
            </a:r>
            <a:r>
              <a:rPr lang="zh-CN" altLang="en-US" sz="2400" b="1" smtClean="0">
                <a:latin typeface="+mj-ea"/>
                <a:ea typeface="+mj-ea"/>
              </a:rPr>
              <a:t>１</a:t>
            </a:r>
            <a:r>
              <a:rPr lang="en-US" altLang="zh-CN" sz="2400" b="1">
                <a:latin typeface="+mj-ea"/>
                <a:ea typeface="+mj-ea"/>
              </a:rPr>
              <a:t>)</a:t>
            </a:r>
            <a:r>
              <a:rPr lang="zh-CN" altLang="en-US" sz="2400" b="1">
                <a:latin typeface="+mj-ea"/>
                <a:ea typeface="+mj-ea"/>
              </a:rPr>
              <a:t>测量方法限制；</a:t>
            </a:r>
          </a:p>
          <a:p>
            <a:r>
              <a:rPr lang="en-US" altLang="zh-CN" sz="2400" b="1">
                <a:latin typeface="+mj-ea"/>
                <a:ea typeface="+mj-ea"/>
              </a:rPr>
              <a:t>    (</a:t>
            </a:r>
            <a:r>
              <a:rPr lang="zh-CN" altLang="en-US" sz="2400" b="1">
                <a:latin typeface="+mj-ea"/>
                <a:ea typeface="+mj-ea"/>
              </a:rPr>
              <a:t>２</a:t>
            </a:r>
            <a:r>
              <a:rPr lang="en-US" altLang="zh-CN" sz="2400" b="1">
                <a:latin typeface="+mj-ea"/>
                <a:ea typeface="+mj-ea"/>
              </a:rPr>
              <a:t>)</a:t>
            </a:r>
            <a:r>
              <a:rPr lang="zh-CN" altLang="en-US" sz="2400" b="1">
                <a:latin typeface="+mj-ea"/>
                <a:ea typeface="+mj-ea"/>
              </a:rPr>
              <a:t>仪器本身不准确；</a:t>
            </a:r>
          </a:p>
          <a:p>
            <a:r>
              <a:rPr lang="en-US" altLang="zh-CN" sz="2400" b="1">
                <a:latin typeface="+mj-ea"/>
                <a:ea typeface="+mj-ea"/>
              </a:rPr>
              <a:t>    (</a:t>
            </a:r>
            <a:r>
              <a:rPr lang="zh-CN" altLang="en-US" sz="2400" b="1">
                <a:latin typeface="+mj-ea"/>
                <a:ea typeface="+mj-ea"/>
              </a:rPr>
              <a:t>３</a:t>
            </a:r>
            <a:r>
              <a:rPr lang="en-US" altLang="zh-CN" sz="2400" b="1">
                <a:latin typeface="+mj-ea"/>
                <a:ea typeface="+mj-ea"/>
              </a:rPr>
              <a:t>)</a:t>
            </a:r>
            <a:r>
              <a:rPr lang="zh-CN" altLang="en-US" sz="2400" b="1">
                <a:latin typeface="+mj-ea"/>
                <a:ea typeface="+mj-ea"/>
              </a:rPr>
              <a:t>环境影响；</a:t>
            </a:r>
          </a:p>
          <a:p>
            <a:r>
              <a:rPr lang="en-US" altLang="zh-CN" sz="2400" b="1">
                <a:latin typeface="+mj-ea"/>
                <a:ea typeface="+mj-ea"/>
                <a:sym typeface="+mn-ea"/>
              </a:rPr>
              <a:t>    (4 )</a:t>
            </a:r>
            <a:r>
              <a:rPr lang="zh-CN" altLang="en-US" sz="2400" b="1">
                <a:latin typeface="+mj-ea"/>
                <a:ea typeface="+mj-ea"/>
                <a:sym typeface="+mn-ea"/>
              </a:rPr>
              <a:t>人的因素。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3117850"/>
            <a:ext cx="7696200" cy="19380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．减小误差的办法：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多次测量取平均值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B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改进测量方法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选用精度高的测量工具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4930" y="212725"/>
            <a:ext cx="5560695" cy="509905"/>
            <a:chOff x="118" y="335"/>
            <a:chExt cx="8757" cy="803"/>
          </a:xfrm>
        </p:grpSpPr>
        <p:sp>
          <p:nvSpPr>
            <p:cNvPr id="6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知识点四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误差和错误</a:t>
              </a: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" y="688975"/>
            <a:ext cx="8827770" cy="183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38"/>
          <p:cNvPicPr>
            <a:picLocks noChangeAspect="1"/>
          </p:cNvPicPr>
          <p:nvPr/>
        </p:nvPicPr>
        <p:blipFill>
          <a:blip r:embed="rId3"/>
          <a:srcRect b="41208"/>
          <a:stretch>
            <a:fillRect/>
          </a:stretch>
        </p:blipFill>
        <p:spPr>
          <a:xfrm>
            <a:off x="100330" y="2724150"/>
            <a:ext cx="8746490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051685" y="3940175"/>
            <a:ext cx="648335" cy="287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4065" y="3582670"/>
            <a:ext cx="648335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1380" y="3150870"/>
            <a:ext cx="648335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02985" y="2941320"/>
            <a:ext cx="648335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305" y="1191895"/>
            <a:ext cx="648335" cy="357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6005" y="1488440"/>
            <a:ext cx="648335" cy="30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38855" y="1682115"/>
            <a:ext cx="648335" cy="30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3630" y="1798320"/>
            <a:ext cx="648335" cy="30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4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4130" y="583248"/>
            <a:ext cx="3457575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4.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误差与错误的区别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3393" y="1043940"/>
            <a:ext cx="8132763" cy="1476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错误是由于不遵守测量仪器的使用规则，或读取、记录测量结果时粗心等原因造成的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错误是不应该发生的，是可以避免的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.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4130" y="2682240"/>
            <a:ext cx="9095740" cy="1168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cmpd="thickThin">
            <a:solidFill>
              <a:srgbClr val="3D8F95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　　注意：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误差是客观存在的，不可避免的，不可能消除，只能尽量的减小。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700" y="160020"/>
            <a:ext cx="902271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altLang="en-US" sz="28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例题：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五位同学用同种规格的刻度尺对同一物体进行了长度的测量，记录的数据如下：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12.34cm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12.36cm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12.63cm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12.35cm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12.343cm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，根据记录的结果，求：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为了减小误差，通过计算说明该物体的长度应记为多少厘米？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4615" y="831850"/>
            <a:ext cx="90138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关于错误和误差，下列说法正确的是（  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误差的产生与测量工具有关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测量时多估读几位数字就可以减小误差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多次测量求平均值可以消除误差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随着科学的发展，人们将能安全消除误差</a:t>
            </a: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242253"/>
            <a:ext cx="2286000" cy="525462"/>
            <a:chOff x="666" y="1776"/>
            <a:chExt cx="3600" cy="824"/>
          </a:xfrm>
        </p:grpSpPr>
        <p:grpSp>
          <p:nvGrpSpPr>
            <p:cNvPr id="3" name="组合 2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5" name="圆角矩形 4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4"/>
          <p:cNvGrpSpPr/>
          <p:nvPr/>
        </p:nvGrpSpPr>
        <p:grpSpPr>
          <a:xfrm>
            <a:off x="3868738" y="747713"/>
            <a:ext cx="969962" cy="471487"/>
            <a:chOff x="847" y="880"/>
            <a:chExt cx="417" cy="216"/>
          </a:xfrm>
        </p:grpSpPr>
        <p:sp>
          <p:nvSpPr>
            <p:cNvPr id="40029" name="AutoShape 5"/>
            <p:cNvSpPr/>
            <p:nvPr/>
          </p:nvSpPr>
          <p:spPr>
            <a:xfrm>
              <a:off x="847" y="887"/>
              <a:ext cx="416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Arial" pitchFamily="34" charset="0"/>
              </a:endParaRPr>
            </a:p>
          </p:txBody>
        </p:sp>
        <p:sp>
          <p:nvSpPr>
            <p:cNvPr id="40030" name="Text Box 6"/>
            <p:cNvSpPr txBox="1"/>
            <p:nvPr/>
          </p:nvSpPr>
          <p:spPr>
            <a:xfrm>
              <a:off x="848" y="880"/>
              <a:ext cx="416" cy="216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单位 </a:t>
              </a:r>
            </a:p>
          </p:txBody>
        </p:sp>
      </p:grpSp>
      <p:grpSp>
        <p:nvGrpSpPr>
          <p:cNvPr id="38916" name="Group 8"/>
          <p:cNvGrpSpPr/>
          <p:nvPr/>
        </p:nvGrpSpPr>
        <p:grpSpPr>
          <a:xfrm rot="-10800000" flipH="1">
            <a:off x="3546475" y="1011238"/>
            <a:ext cx="331788" cy="1555750"/>
            <a:chOff x="2716" y="2480"/>
            <a:chExt cx="276" cy="647"/>
          </a:xfrm>
        </p:grpSpPr>
        <p:grpSp>
          <p:nvGrpSpPr>
            <p:cNvPr id="40023" name="Group 9"/>
            <p:cNvGrpSpPr/>
            <p:nvPr/>
          </p:nvGrpSpPr>
          <p:grpSpPr>
            <a:xfrm>
              <a:off x="2716" y="2480"/>
              <a:ext cx="276" cy="647"/>
              <a:chOff x="1304" y="808"/>
              <a:chExt cx="230" cy="2880"/>
            </a:xfrm>
          </p:grpSpPr>
          <p:sp>
            <p:nvSpPr>
              <p:cNvPr id="40025" name="Line 10"/>
              <p:cNvSpPr/>
              <p:nvPr/>
            </p:nvSpPr>
            <p:spPr>
              <a:xfrm flipH="1">
                <a:off x="1420" y="808"/>
                <a:ext cx="0" cy="288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0026" name="Line 11"/>
              <p:cNvSpPr/>
              <p:nvPr/>
            </p:nvSpPr>
            <p:spPr>
              <a:xfrm>
                <a:off x="1420" y="819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0027" name="Line 12"/>
              <p:cNvSpPr/>
              <p:nvPr/>
            </p:nvSpPr>
            <p:spPr>
              <a:xfrm>
                <a:off x="1415" y="3680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40028" name="Line 13"/>
              <p:cNvSpPr/>
              <p:nvPr/>
            </p:nvSpPr>
            <p:spPr>
              <a:xfrm>
                <a:off x="1304" y="2223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40024" name="Line 14"/>
            <p:cNvSpPr/>
            <p:nvPr/>
          </p:nvSpPr>
          <p:spPr>
            <a:xfrm>
              <a:off x="2855" y="2798"/>
              <a:ext cx="13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38917" name="Group 15"/>
          <p:cNvGrpSpPr/>
          <p:nvPr/>
        </p:nvGrpSpPr>
        <p:grpSpPr>
          <a:xfrm flipH="1">
            <a:off x="3903663" y="1557338"/>
            <a:ext cx="1601787" cy="461962"/>
            <a:chOff x="559" y="1343"/>
            <a:chExt cx="688" cy="213"/>
          </a:xfrm>
        </p:grpSpPr>
        <p:sp>
          <p:nvSpPr>
            <p:cNvPr id="40021" name="AutoShape 16"/>
            <p:cNvSpPr/>
            <p:nvPr/>
          </p:nvSpPr>
          <p:spPr>
            <a:xfrm>
              <a:off x="559" y="1343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40022" name="Text Box 17"/>
            <p:cNvSpPr txBox="1"/>
            <p:nvPr/>
          </p:nvSpPr>
          <p:spPr>
            <a:xfrm>
              <a:off x="580" y="1344"/>
              <a:ext cx="644" cy="21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测量工具 </a:t>
              </a: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3887788" y="2311400"/>
            <a:ext cx="1636712" cy="473075"/>
            <a:chOff x="556" y="1791"/>
            <a:chExt cx="703" cy="217"/>
          </a:xfrm>
        </p:grpSpPr>
        <p:sp>
          <p:nvSpPr>
            <p:cNvPr id="40019" name="AutoShape 19"/>
            <p:cNvSpPr/>
            <p:nvPr/>
          </p:nvSpPr>
          <p:spPr>
            <a:xfrm>
              <a:off x="559" y="1791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40020" name="Text Box 20"/>
            <p:cNvSpPr txBox="1"/>
            <p:nvPr/>
          </p:nvSpPr>
          <p:spPr>
            <a:xfrm>
              <a:off x="556" y="1796"/>
              <a:ext cx="703" cy="21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测量方法 </a:t>
              </a:r>
            </a:p>
          </p:txBody>
        </p:sp>
      </p:grpSp>
      <p:grpSp>
        <p:nvGrpSpPr>
          <p:cNvPr id="29" name="Group 21"/>
          <p:cNvGrpSpPr/>
          <p:nvPr/>
        </p:nvGrpSpPr>
        <p:grpSpPr>
          <a:xfrm>
            <a:off x="109538" y="2205038"/>
            <a:ext cx="1876425" cy="1168400"/>
            <a:chOff x="2464" y="1800"/>
            <a:chExt cx="1091" cy="536"/>
          </a:xfrm>
        </p:grpSpPr>
        <p:sp>
          <p:nvSpPr>
            <p:cNvPr id="40017" name="Oval 22"/>
            <p:cNvSpPr/>
            <p:nvPr/>
          </p:nvSpPr>
          <p:spPr>
            <a:xfrm>
              <a:off x="2464" y="1800"/>
              <a:ext cx="1056" cy="536"/>
            </a:xfrm>
            <a:prstGeom prst="ellipse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40018" name="Text Box 23"/>
            <p:cNvSpPr txBox="1"/>
            <p:nvPr/>
          </p:nvSpPr>
          <p:spPr>
            <a:xfrm>
              <a:off x="2616" y="1872"/>
              <a:ext cx="939" cy="381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长度与时间的测量 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7650" y="3290888"/>
            <a:ext cx="2149475" cy="692150"/>
            <a:chOff x="1517650" y="3290888"/>
            <a:chExt cx="2149475" cy="692150"/>
          </a:xfrm>
        </p:grpSpPr>
        <p:sp>
          <p:nvSpPr>
            <p:cNvPr id="40013" name="Line 47"/>
            <p:cNvSpPr/>
            <p:nvPr/>
          </p:nvSpPr>
          <p:spPr>
            <a:xfrm>
              <a:off x="1517650" y="3290888"/>
              <a:ext cx="271463" cy="465137"/>
            </a:xfrm>
            <a:prstGeom prst="line">
              <a:avLst/>
            </a:prstGeom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40014" name="Group 48"/>
            <p:cNvGrpSpPr/>
            <p:nvPr/>
          </p:nvGrpSpPr>
          <p:grpSpPr>
            <a:xfrm flipH="1">
              <a:off x="1809750" y="3521075"/>
              <a:ext cx="1857375" cy="461963"/>
              <a:chOff x="1559" y="2580"/>
              <a:chExt cx="800" cy="212"/>
            </a:xfrm>
          </p:grpSpPr>
          <p:sp>
            <p:nvSpPr>
              <p:cNvPr id="40015" name="AutoShape 49"/>
              <p:cNvSpPr/>
              <p:nvPr/>
            </p:nvSpPr>
            <p:spPr>
              <a:xfrm>
                <a:off x="1559" y="2583"/>
                <a:ext cx="800" cy="209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Arial" panose="020b0604020202020204" pitchFamily="34" charset="0"/>
                </a:endParaRPr>
              </a:p>
            </p:txBody>
          </p:sp>
          <p:sp>
            <p:nvSpPr>
              <p:cNvPr id="40016" name="Text Box 50"/>
              <p:cNvSpPr txBox="1"/>
              <p:nvPr/>
            </p:nvSpPr>
            <p:spPr>
              <a:xfrm>
                <a:off x="1575" y="2580"/>
                <a:ext cx="763" cy="21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时间的测量 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17650" y="1546225"/>
            <a:ext cx="2016125" cy="749300"/>
            <a:chOff x="1517650" y="1546225"/>
            <a:chExt cx="2016125" cy="749300"/>
          </a:xfrm>
        </p:grpSpPr>
        <p:sp>
          <p:nvSpPr>
            <p:cNvPr id="40009" name="Line 52"/>
            <p:cNvSpPr/>
            <p:nvPr/>
          </p:nvSpPr>
          <p:spPr>
            <a:xfrm flipH="1">
              <a:off x="1517650" y="1841500"/>
              <a:ext cx="241300" cy="454025"/>
            </a:xfrm>
            <a:prstGeom prst="line">
              <a:avLst/>
            </a:prstGeom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40010" name="Group 53"/>
            <p:cNvGrpSpPr/>
            <p:nvPr/>
          </p:nvGrpSpPr>
          <p:grpSpPr>
            <a:xfrm flipH="1">
              <a:off x="1752600" y="1546225"/>
              <a:ext cx="1781175" cy="469900"/>
              <a:chOff x="1479" y="1336"/>
              <a:chExt cx="888" cy="216"/>
            </a:xfrm>
          </p:grpSpPr>
          <p:sp>
            <p:nvSpPr>
              <p:cNvPr id="40011" name="AutoShape 54"/>
              <p:cNvSpPr/>
              <p:nvPr/>
            </p:nvSpPr>
            <p:spPr>
              <a:xfrm>
                <a:off x="1479" y="1343"/>
                <a:ext cx="888" cy="209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Arial" panose="020b0604020202020204" pitchFamily="34" charset="0"/>
                </a:endParaRPr>
              </a:p>
            </p:txBody>
          </p:sp>
          <p:sp>
            <p:nvSpPr>
              <p:cNvPr id="40012" name="Text Box 55"/>
              <p:cNvSpPr txBox="1"/>
              <p:nvPr/>
            </p:nvSpPr>
            <p:spPr>
              <a:xfrm>
                <a:off x="1496" y="1336"/>
                <a:ext cx="864" cy="21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长度的测量</a:t>
                </a:r>
              </a:p>
            </p:txBody>
          </p:sp>
        </p:grpSp>
      </p:grpSp>
      <p:grpSp>
        <p:nvGrpSpPr>
          <p:cNvPr id="42" name="Group 56"/>
          <p:cNvGrpSpPr/>
          <p:nvPr/>
        </p:nvGrpSpPr>
        <p:grpSpPr>
          <a:xfrm>
            <a:off x="3932238" y="2949575"/>
            <a:ext cx="968375" cy="471488"/>
            <a:chOff x="847" y="2351"/>
            <a:chExt cx="416" cy="217"/>
          </a:xfrm>
        </p:grpSpPr>
        <p:sp>
          <p:nvSpPr>
            <p:cNvPr id="40007" name="AutoShape 57"/>
            <p:cNvSpPr/>
            <p:nvPr/>
          </p:nvSpPr>
          <p:spPr>
            <a:xfrm>
              <a:off x="847" y="2351"/>
              <a:ext cx="416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40008" name="Text Box 58"/>
            <p:cNvSpPr txBox="1"/>
            <p:nvPr/>
          </p:nvSpPr>
          <p:spPr>
            <a:xfrm>
              <a:off x="848" y="2352"/>
              <a:ext cx="415" cy="216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单位 </a:t>
              </a:r>
            </a:p>
          </p:txBody>
        </p:sp>
      </p:grpSp>
      <p:grpSp>
        <p:nvGrpSpPr>
          <p:cNvPr id="38925" name="Group 60"/>
          <p:cNvGrpSpPr/>
          <p:nvPr/>
        </p:nvGrpSpPr>
        <p:grpSpPr>
          <a:xfrm rot="-10800000" flipH="1">
            <a:off x="3683635" y="3192780"/>
            <a:ext cx="220663" cy="1098550"/>
            <a:chOff x="2472" y="3288"/>
            <a:chExt cx="248" cy="504"/>
          </a:xfrm>
        </p:grpSpPr>
        <p:sp>
          <p:nvSpPr>
            <p:cNvPr id="40003" name="Line 61"/>
            <p:cNvSpPr/>
            <p:nvPr/>
          </p:nvSpPr>
          <p:spPr>
            <a:xfrm flipH="1">
              <a:off x="2596" y="3288"/>
              <a:ext cx="0" cy="504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04" name="Line 62"/>
            <p:cNvSpPr/>
            <p:nvPr/>
          </p:nvSpPr>
          <p:spPr>
            <a:xfrm>
              <a:off x="2606" y="3296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05" name="Line 63"/>
            <p:cNvSpPr/>
            <p:nvPr/>
          </p:nvSpPr>
          <p:spPr>
            <a:xfrm>
              <a:off x="2606" y="3786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06" name="Line 64"/>
            <p:cNvSpPr/>
            <p:nvPr/>
          </p:nvSpPr>
          <p:spPr>
            <a:xfrm>
              <a:off x="2472" y="3538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38926" name="Group 65"/>
          <p:cNvGrpSpPr/>
          <p:nvPr/>
        </p:nvGrpSpPr>
        <p:grpSpPr>
          <a:xfrm flipH="1">
            <a:off x="3848100" y="4027488"/>
            <a:ext cx="1711325" cy="465137"/>
            <a:chOff x="543" y="2807"/>
            <a:chExt cx="735" cy="213"/>
          </a:xfrm>
        </p:grpSpPr>
        <p:sp>
          <p:nvSpPr>
            <p:cNvPr id="40001" name="AutoShape 66"/>
            <p:cNvSpPr/>
            <p:nvPr/>
          </p:nvSpPr>
          <p:spPr>
            <a:xfrm>
              <a:off x="559" y="2807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Arial" panose="020b0604020202020204" pitchFamily="34" charset="0"/>
              </a:endParaRPr>
            </a:p>
          </p:txBody>
        </p:sp>
        <p:sp>
          <p:nvSpPr>
            <p:cNvPr id="40002" name="Text Box 67"/>
            <p:cNvSpPr txBox="1"/>
            <p:nvPr/>
          </p:nvSpPr>
          <p:spPr>
            <a:xfrm>
              <a:off x="543" y="2808"/>
              <a:ext cx="735" cy="21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测量工具 </a:t>
              </a:r>
            </a:p>
          </p:txBody>
        </p:sp>
      </p:grpSp>
      <p:pic>
        <p:nvPicPr>
          <p:cNvPr id="54" name="Picture 2" descr="E:\R八物上\第一章 机械运动\第1节 长度和时间的测量\第2课时 时间的测量\图片\0140401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9150" y="3705225"/>
            <a:ext cx="1209675" cy="132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Picture 3" descr="E:\R八物上\第一章 机械运动\第1节 长度和时间的测量\第2课时 时间的测量\图片\01404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413" y="2595563"/>
            <a:ext cx="12525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Picture 4" descr="E:\R八物上\第一章 机械运动\第1节 长度和时间的测量\第2课时 时间的测量\图片\01404016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725" y="3684588"/>
            <a:ext cx="1089025" cy="134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Picture 5" descr="E:\R八物上\第一章 机械运动\第1节 长度和时间的测量\第2课时 时间的测量\图片\014040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2325" y="2398713"/>
            <a:ext cx="1176338" cy="137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7" name="Picture 45" descr="E:\R八物上\第一章 机械运动\第1节 长度和时间的测量\第1课时 长度的测量\图片\012040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8888" y="1427163"/>
            <a:ext cx="1668462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8" name="Picture 46" descr="E:\R八物上\第一章 机械运动\第1节 长度和时间的测量\第1课时 长度的测量\图片\0120400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0475" y="346075"/>
            <a:ext cx="1935163" cy="109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9" name="Picture 47" descr="E:\R八物上\第一章 机械运动\第1节 长度和时间的测量\第1课时 长度的测量\图片\0120400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5638" y="315913"/>
            <a:ext cx="2052637" cy="1195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组合 21"/>
          <p:cNvGrpSpPr/>
          <p:nvPr/>
        </p:nvGrpSpPr>
        <p:grpSpPr>
          <a:xfrm>
            <a:off x="157163" y="242253"/>
            <a:ext cx="2286000" cy="525462"/>
            <a:chOff x="666" y="1776"/>
            <a:chExt cx="3600" cy="824"/>
          </a:xfrm>
        </p:grpSpPr>
        <p:grpSp>
          <p:nvGrpSpPr>
            <p:cNvPr id="5" name="组合 4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8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课堂小结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0031" name="New picture" hidden="1"/>
          <p:cNvPicPr/>
          <p:nvPr/>
        </p:nvPicPr>
        <p:blipFill>
          <a:blip r:embed="rId9"/>
          <a:stretch>
            <a:fillRect/>
          </a:stretch>
        </p:blipFill>
        <p:spPr>
          <a:xfrm>
            <a:off x="12141200" y="11861800"/>
            <a:ext cx="495300" cy="4445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5620065" y="2407310"/>
            <a:ext cx="3416431" cy="94488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单位换算方法：</a:t>
            </a:r>
            <a:endParaRPr lang="en-US" altLang="zh-CN" sz="2800" smtClean="0"/>
          </a:p>
          <a:p>
            <a:r>
              <a:rPr lang="zh-CN" altLang="en-US" sz="2800"/>
              <a:t>数字不变，单位换算</a:t>
            </a:r>
          </a:p>
        </p:txBody>
      </p:sp>
      <p:graphicFrame>
        <p:nvGraphicFramePr>
          <p:cNvPr id="2" name="对象 1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4114800" y="3468370"/>
          <a:ext cx="914400" cy="2159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914400" imgH="215900" progId="Equation.KSEE3">
                  <p:embed/>
                </p:oleObj>
              </mc:Choice>
              <mc:Fallback>
                <p:oleObj r:id="rId2" imgW="914400" imgH="2159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14800" y="346837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65100" y="1889125"/>
            <a:ext cx="69469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96m=96×1m=96×10</a:t>
            </a:r>
            <a:r>
              <a:rPr lang="en-US" altLang="zh-CN" sz="2800" b="0" u="none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μm=9.6×10</a:t>
            </a:r>
            <a:r>
              <a:rPr lang="en-US" altLang="zh-CN" sz="2800" b="0" u="none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μm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5100" y="1161415"/>
            <a:ext cx="69469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96m=</a:t>
            </a:r>
            <a:r>
              <a:rPr lang="en-US" altLang="zh-CN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μ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65100" y="2519680"/>
            <a:ext cx="69469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μ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</a:t>
            </a:r>
            <a:r>
              <a:rPr lang="en-US" altLang="zh-CN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165100" y="3161030"/>
            <a:ext cx="69469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μ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m=45×10</a:t>
            </a:r>
            <a:r>
              <a:rPr lang="en-US" altLang="zh-CN" sz="2800" b="0" u="none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-6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m=4.5×10</a:t>
            </a:r>
            <a:r>
              <a:rPr lang="en-US" altLang="zh-CN" sz="2800" b="0" u="none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-5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endParaRPr lang="zh-CN" altLang="en-US" sz="2800"/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38576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368" r="12825"/>
          <a:stretch>
            <a:fillRect/>
          </a:stretch>
        </p:blipFill>
        <p:spPr>
          <a:xfrm>
            <a:off x="231775" y="2452370"/>
            <a:ext cx="8832215" cy="21812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400" y="440690"/>
            <a:ext cx="5080000" cy="2011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15μm=</a:t>
            </a:r>
            <a:r>
              <a:rPr lang="en-US" altLang="zh-CN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100mm=</a:t>
            </a:r>
            <a:r>
              <a:rPr lang="en-US" altLang="zh-CN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 marL="0" indent="0" algn="l">
              <a:lnSpc>
                <a:spcPct val="150000"/>
              </a:lnSpc>
            </a:pP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200nm=</a:t>
            </a:r>
            <a:r>
              <a:rPr lang="en-US" altLang="zh-CN" sz="2800" b="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2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endParaRPr lang="zh-CN" altLang="en-US" sz="28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Box 4"/>
          <p:cNvSpPr txBox="1"/>
          <p:nvPr/>
        </p:nvSpPr>
        <p:spPr>
          <a:xfrm>
            <a:off x="0" y="266700"/>
            <a:ext cx="2801620" cy="518160"/>
          </a:xfrm>
          <a:prstGeom prst="rect">
            <a:avLst/>
          </a:prstGeom>
          <a:solidFill>
            <a:srgbClr val="00B0F0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</a:rPr>
              <a:t>长度的估测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0" y="940435"/>
            <a:ext cx="8992870" cy="2011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algn="l"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：请目测一下黑板的长度。</a:t>
            </a:r>
          </a:p>
          <a:p>
            <a:pPr marL="0" algn="l"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</a:t>
            </a:r>
            <a:r>
              <a:rPr lang="en-US" altLang="zh-CN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：人们正常走路一步的距离大约为</a:t>
            </a:r>
            <a:r>
              <a:rPr lang="en-US" altLang="zh-CN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0.5m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，以此为长度标准，估测教室的长度。</a:t>
            </a:r>
            <a:endParaRPr lang="zh-CN" altLang="en-US" sz="2800" b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22137" b="12324"/>
          <a:stretch>
            <a:fillRect/>
          </a:stretch>
        </p:blipFill>
        <p:spPr>
          <a:xfrm>
            <a:off x="165100" y="451485"/>
            <a:ext cx="8813165" cy="31095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31820" y="492760"/>
            <a:ext cx="72009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1820" y="943610"/>
            <a:ext cx="72009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8795" y="1403985"/>
            <a:ext cx="720090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31820" y="1892935"/>
            <a:ext cx="9772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58795" y="2353310"/>
            <a:ext cx="9772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58795" y="2813685"/>
            <a:ext cx="9772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81520" y="492760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89445" y="943610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81520" y="1403985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89445" y="1892935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89445" y="2353310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81520" y="2813685"/>
            <a:ext cx="1434465" cy="360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22555" y="638175"/>
            <a:ext cx="88982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中学生小宇的身高为（　 ）</a:t>
            </a:r>
          </a:p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A.175mm     B.175cm       C.175m      D.175km</a:t>
            </a:r>
          </a:p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以下长度的估测中最接近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3m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的是（　 ）</a:t>
            </a:r>
          </a:p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A.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教室的高度        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课桌的高度   </a:t>
            </a:r>
          </a:p>
          <a:p>
            <a:pPr marL="0">
              <a:lnSpc>
                <a:spcPct val="150000"/>
              </a:lnSpc>
            </a:pP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物理课本的宽度    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中学生的身高</a:t>
            </a:r>
          </a:p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对一些常见物品长度估测，其中与实际相符是（   ）</a:t>
            </a:r>
          </a:p>
          <a:p>
            <a:pPr marL="0">
              <a:lnSpc>
                <a:spcPct val="150000"/>
              </a:lnSpc>
            </a:pP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圆珠笔的长度约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15cm    B.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拇指甲的宽度约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5cm</a:t>
            </a:r>
          </a:p>
          <a:p>
            <a:pPr marL="0">
              <a:lnSpc>
                <a:spcPct val="150000"/>
              </a:lnSpc>
            </a:pP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教室门框的高度约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500mm D.</a:t>
            </a:r>
            <a:r>
              <a:rPr lang="zh-CN" altLang="en-US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课桌的高度约</a:t>
            </a:r>
            <a:r>
              <a:rPr lang="en-US" altLang="zh-CN" sz="24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1500mm</a:t>
            </a:r>
            <a:endParaRPr lang="zh-CN" altLang="en-US" sz="2400" b="1"/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24225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740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p14:dur="1600"/>
    </mc:Choice>
    <mc:Fallback>
      <p:transition spd="slow"/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11</Template>
  <Company/>
  <PresentationFormat>On-screen Show (16:9)</PresentationFormat>
  <Paragraphs>178</Paragraphs>
  <Slides>43</Slides>
  <Notes>0</Notes>
  <TotalTime>2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5">
      <vt:lpstr>Arial</vt:lpstr>
      <vt:lpstr>黑体</vt:lpstr>
      <vt:lpstr>楷体_GB2312</vt:lpstr>
      <vt:lpstr>宋体</vt:lpstr>
      <vt:lpstr>Cambria</vt:lpstr>
      <vt:lpstr>Calibri</vt:lpstr>
      <vt:lpstr>微软雅黑</vt:lpstr>
      <vt:lpstr>时尚中黑简体</vt:lpstr>
      <vt:lpstr>Times New Roman</vt:lpstr>
      <vt:lpstr>隶书</vt:lpstr>
      <vt:lpstr>Wingdings</vt:lpstr>
      <vt:lpstr>演示文稿1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2013-09-14T14:37:00Z</dcterms:created>
  <dcterms:modified xsi:type="dcterms:W3CDTF">2020-07-10T11:58:17Z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